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slideLayouts/slideLayout11.xml" ContentType="application/vnd.openxmlformats-officedocument.presentationml.slideLayout+xml"/>
  <Override PartName="/ppt/theme/theme10.xml" ContentType="application/vnd.openxmlformats-officedocument.theme+xml"/>
  <Override PartName="/ppt/slideLayouts/slideLayout12.xml" ContentType="application/vnd.openxmlformats-officedocument.presentationml.slideLayout+xml"/>
  <Override PartName="/ppt/theme/theme11.xml" ContentType="application/vnd.openxmlformats-officedocument.theme+xml"/>
  <Override PartName="/ppt/slideLayouts/slideLayout13.xml" ContentType="application/vnd.openxmlformats-officedocument.presentationml.slideLayout+xml"/>
  <Override PartName="/ppt/theme/theme12.xml" ContentType="application/vnd.openxmlformats-officedocument.theme+xml"/>
  <Override PartName="/ppt/slideLayouts/slideLayout1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media/image26.jpg" ContentType="image/jpg"/>
  <Override PartName="/ppt/media/image2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  <p:sldMasterId id="2147483686" r:id="rId2"/>
    <p:sldMasterId id="2147483709" r:id="rId3"/>
    <p:sldMasterId id="2147483682" r:id="rId4"/>
    <p:sldMasterId id="2147483711" r:id="rId5"/>
    <p:sldMasterId id="2147483701" r:id="rId6"/>
    <p:sldMasterId id="2147483684" r:id="rId7"/>
    <p:sldMasterId id="2147483680" r:id="rId8"/>
    <p:sldMasterId id="2147483705" r:id="rId9"/>
    <p:sldMasterId id="2147483715" r:id="rId10"/>
    <p:sldMasterId id="2147483676" r:id="rId11"/>
    <p:sldMasterId id="2147483713" r:id="rId12"/>
    <p:sldMasterId id="2147483703" r:id="rId13"/>
  </p:sldMasterIdLst>
  <p:notesMasterIdLst>
    <p:notesMasterId r:id="rId30"/>
  </p:notesMasterIdLst>
  <p:handoutMasterIdLst>
    <p:handoutMasterId r:id="rId31"/>
  </p:handoutMasterIdLst>
  <p:sldIdLst>
    <p:sldId id="274" r:id="rId14"/>
    <p:sldId id="309" r:id="rId15"/>
    <p:sldId id="307" r:id="rId16"/>
    <p:sldId id="258" r:id="rId17"/>
    <p:sldId id="310" r:id="rId18"/>
    <p:sldId id="305" r:id="rId19"/>
    <p:sldId id="308" r:id="rId20"/>
    <p:sldId id="306" r:id="rId21"/>
    <p:sldId id="303" r:id="rId22"/>
    <p:sldId id="300" r:id="rId23"/>
    <p:sldId id="312" r:id="rId24"/>
    <p:sldId id="285" r:id="rId25"/>
    <p:sldId id="294" r:id="rId26"/>
    <p:sldId id="297" r:id="rId27"/>
    <p:sldId id="293" r:id="rId28"/>
    <p:sldId id="275" r:id="rId29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069F"/>
    <a:srgbClr val="0700E5"/>
    <a:srgbClr val="F7F7F7"/>
    <a:srgbClr val="F9F9F9"/>
    <a:srgbClr val="F5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924"/>
    <p:restoredTop sz="96341"/>
  </p:normalViewPr>
  <p:slideViewPr>
    <p:cSldViewPr snapToGrid="0" snapToObjects="1" showGuides="1">
      <p:cViewPr varScale="1">
        <p:scale>
          <a:sx n="103" d="100"/>
          <a:sy n="103" d="100"/>
        </p:scale>
        <p:origin x="114" y="3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88" d="100"/>
          <a:sy n="88" d="100"/>
        </p:scale>
        <p:origin x="2664" y="200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37472A-2018-6623-F2BE-02F379FCAE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E768A-F397-E2D6-7857-7F31ABCE86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FC40D-753E-0849-830A-3E03F4AE110A}" type="datetimeFigureOut">
              <a:rPr lang="en-UZ" smtClean="0"/>
              <a:t>02/15/2024</a:t>
            </a:fld>
            <a:endParaRPr lang="en-U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A5F1C9-6BE3-2BB5-E84F-5EACB68726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EA81AE-9266-EB32-4797-43D98E2BE4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C3A6F-D334-8C49-9C72-9A8A26DA233F}" type="slidenum">
              <a:rPr lang="en-UZ" smtClean="0"/>
              <a:t>‹#›</a:t>
            </a:fld>
            <a:endParaRPr lang="en-UZ"/>
          </a:p>
        </p:txBody>
      </p:sp>
    </p:spTree>
    <p:extLst>
      <p:ext uri="{BB962C8B-B14F-4D97-AF65-F5344CB8AC3E}">
        <p14:creationId xmlns:p14="http://schemas.microsoft.com/office/powerpoint/2010/main" val="263538434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10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D2945-1ABA-F246-8B06-7DA86B94AD00}" type="datetimeFigureOut">
              <a:rPr lang="en-UZ" smtClean="0"/>
              <a:t>02/15/2024</a:t>
            </a:fld>
            <a:endParaRPr lang="en-U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69362-484B-B242-B3EB-261FE5CA360C}" type="slidenum">
              <a:rPr lang="en-UZ" smtClean="0"/>
              <a:t>‹#›</a:t>
            </a:fld>
            <a:endParaRPr lang="en-UZ"/>
          </a:p>
        </p:txBody>
      </p:sp>
    </p:spTree>
    <p:extLst>
      <p:ext uri="{BB962C8B-B14F-4D97-AF65-F5344CB8AC3E}">
        <p14:creationId xmlns:p14="http://schemas.microsoft.com/office/powerpoint/2010/main" val="2614549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036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 userDrawn="1">
          <p15:clr>
            <a:srgbClr val="FBAE40"/>
          </p15:clr>
        </p15:guide>
        <p15:guide id="2" pos="650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pos="7030" userDrawn="1">
          <p15:clr>
            <a:srgbClr val="FBAE40"/>
          </p15:clr>
        </p15:guide>
        <p15:guide id="5" orient="horz" pos="1003" userDrawn="1">
          <p15:clr>
            <a:srgbClr val="FBAE40"/>
          </p15:clr>
        </p15:guide>
        <p15:guide id="6" orient="horz" pos="3861" userDrawn="1">
          <p15:clr>
            <a:srgbClr val="FBAE40"/>
          </p15:clr>
        </p15:guide>
        <p15:guide id="7" pos="3663" userDrawn="1">
          <p15:clr>
            <a:srgbClr val="FBAE40"/>
          </p15:clr>
        </p15:guide>
        <p15:guide id="8" pos="4017" userDrawn="1">
          <p15:clr>
            <a:srgbClr val="FBAE40"/>
          </p15:clr>
        </p15:guide>
        <p15:guide id="9" orient="horz" pos="1185" userDrawn="1">
          <p15:clr>
            <a:srgbClr val="FBAE40"/>
          </p15:clr>
        </p15:guide>
        <p15:guide id="10" pos="916" userDrawn="1">
          <p15:clr>
            <a:srgbClr val="FBAE40"/>
          </p15:clr>
        </p15:guide>
        <p15:guide id="11" pos="3397" userDrawn="1">
          <p15:clr>
            <a:srgbClr val="FBAE40"/>
          </p15:clr>
        </p15:guide>
        <p15:guide id="12" pos="6811" userDrawn="1">
          <p15:clr>
            <a:srgbClr val="FBAE40"/>
          </p15:clr>
        </p15:guide>
        <p15:guide id="13" pos="4254" userDrawn="1">
          <p15:clr>
            <a:srgbClr val="FBAE40"/>
          </p15:clr>
        </p15:guide>
        <p15:guide id="14" orient="horz" pos="3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851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 userDrawn="1">
          <p15:clr>
            <a:srgbClr val="FBAE40"/>
          </p15:clr>
        </p15:guide>
        <p15:guide id="2" pos="650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pos="7030" userDrawn="1">
          <p15:clr>
            <a:srgbClr val="FBAE40"/>
          </p15:clr>
        </p15:guide>
        <p15:guide id="5" orient="horz" pos="1003" userDrawn="1">
          <p15:clr>
            <a:srgbClr val="FBAE40"/>
          </p15:clr>
        </p15:guide>
        <p15:guide id="6" orient="horz" pos="3861" userDrawn="1">
          <p15:clr>
            <a:srgbClr val="FBAE40"/>
          </p15:clr>
        </p15:guide>
        <p15:guide id="7" pos="3182" userDrawn="1">
          <p15:clr>
            <a:srgbClr val="FBAE40"/>
          </p15:clr>
        </p15:guide>
        <p15:guide id="9" orient="horz" pos="1185" userDrawn="1">
          <p15:clr>
            <a:srgbClr val="FBAE40"/>
          </p15:clr>
        </p15:guide>
        <p15:guide id="10" pos="916" userDrawn="1">
          <p15:clr>
            <a:srgbClr val="FBAE40"/>
          </p15:clr>
        </p15:guide>
        <p15:guide id="11" pos="2955" userDrawn="1">
          <p15:clr>
            <a:srgbClr val="FBAE40"/>
          </p15:clr>
        </p15:guide>
        <p15:guide id="12" pos="6811" userDrawn="1">
          <p15:clr>
            <a:srgbClr val="FBAE40"/>
          </p15:clr>
        </p15:guide>
        <p15:guide id="14" orient="horz" pos="3680" userDrawn="1">
          <p15:clr>
            <a:srgbClr val="FBAE40"/>
          </p15:clr>
        </p15:guide>
        <p15:guide id="15" pos="270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231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 userDrawn="1">
          <p15:clr>
            <a:srgbClr val="FBAE40"/>
          </p15:clr>
        </p15:guide>
        <p15:guide id="2" pos="650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pos="7030" userDrawn="1">
          <p15:clr>
            <a:srgbClr val="FBAE40"/>
          </p15:clr>
        </p15:guide>
        <p15:guide id="5" orient="horz" pos="1003" userDrawn="1">
          <p15:clr>
            <a:srgbClr val="FBAE40"/>
          </p15:clr>
        </p15:guide>
        <p15:guide id="6" orient="horz" pos="3861" userDrawn="1">
          <p15:clr>
            <a:srgbClr val="FBAE40"/>
          </p15:clr>
        </p15:guide>
        <p15:guide id="7" pos="3182" userDrawn="1">
          <p15:clr>
            <a:srgbClr val="FBAE40"/>
          </p15:clr>
        </p15:guide>
        <p15:guide id="9" orient="horz" pos="1185" userDrawn="1">
          <p15:clr>
            <a:srgbClr val="FBAE40"/>
          </p15:clr>
        </p15:guide>
        <p15:guide id="10" pos="916" userDrawn="1">
          <p15:clr>
            <a:srgbClr val="FBAE40"/>
          </p15:clr>
        </p15:guide>
        <p15:guide id="11" pos="2955" userDrawn="1">
          <p15:clr>
            <a:srgbClr val="FBAE40"/>
          </p15:clr>
        </p15:guide>
        <p15:guide id="12" pos="6811" userDrawn="1">
          <p15:clr>
            <a:srgbClr val="FBAE40"/>
          </p15:clr>
        </p15:guide>
        <p15:guide id="14" orient="horz" pos="3680" userDrawn="1">
          <p15:clr>
            <a:srgbClr val="FBAE40"/>
          </p15:clr>
        </p15:guide>
        <p15:guide id="15" pos="270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562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>
          <p15:clr>
            <a:srgbClr val="FBAE40"/>
          </p15:clr>
        </p15:guide>
        <p15:guide id="2" pos="650">
          <p15:clr>
            <a:srgbClr val="FBAE40"/>
          </p15:clr>
        </p15:guide>
        <p15:guide id="3" orient="horz" pos="436">
          <p15:clr>
            <a:srgbClr val="FBAE40"/>
          </p15:clr>
        </p15:guide>
        <p15:guide id="4" pos="7030">
          <p15:clr>
            <a:srgbClr val="FBAE40"/>
          </p15:clr>
        </p15:guide>
        <p15:guide id="5" orient="horz" pos="1003">
          <p15:clr>
            <a:srgbClr val="FBAE40"/>
          </p15:clr>
        </p15:guide>
        <p15:guide id="6" orient="horz" pos="3861">
          <p15:clr>
            <a:srgbClr val="FBAE40"/>
          </p15:clr>
        </p15:guide>
        <p15:guide id="9" orient="horz" pos="1185">
          <p15:clr>
            <a:srgbClr val="FBAE40"/>
          </p15:clr>
        </p15:guide>
        <p15:guide id="10" pos="916">
          <p15:clr>
            <a:srgbClr val="FBAE40"/>
          </p15:clr>
        </p15:guide>
        <p15:guide id="12" pos="6794">
          <p15:clr>
            <a:srgbClr val="FBAE40"/>
          </p15:clr>
        </p15:guide>
        <p15:guide id="14" orient="horz" pos="36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72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>
          <p15:clr>
            <a:srgbClr val="FBAE40"/>
          </p15:clr>
        </p15:guide>
        <p15:guide id="2" pos="650">
          <p15:clr>
            <a:srgbClr val="FBAE40"/>
          </p15:clr>
        </p15:guide>
        <p15:guide id="3" orient="horz" pos="436">
          <p15:clr>
            <a:srgbClr val="FBAE40"/>
          </p15:clr>
        </p15:guide>
        <p15:guide id="4" pos="7030">
          <p15:clr>
            <a:srgbClr val="FBAE40"/>
          </p15:clr>
        </p15:guide>
        <p15:guide id="5" orient="horz" pos="1003">
          <p15:clr>
            <a:srgbClr val="FBAE40"/>
          </p15:clr>
        </p15:guide>
        <p15:guide id="6" orient="horz" pos="3861">
          <p15:clr>
            <a:srgbClr val="FBAE40"/>
          </p15:clr>
        </p15:guide>
        <p15:guide id="9" orient="horz" pos="1185">
          <p15:clr>
            <a:srgbClr val="FBAE40"/>
          </p15:clr>
        </p15:guide>
        <p15:guide id="10" pos="916">
          <p15:clr>
            <a:srgbClr val="FBAE40"/>
          </p15:clr>
        </p15:guide>
        <p15:guide id="12" pos="6794">
          <p15:clr>
            <a:srgbClr val="FBAE40"/>
          </p15:clr>
        </p15:guide>
        <p15:guide id="14" orient="horz" pos="36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0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 userDrawn="1">
          <p15:clr>
            <a:srgbClr val="FBAE40"/>
          </p15:clr>
        </p15:guide>
        <p15:guide id="2" pos="650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pos="7030" userDrawn="1">
          <p15:clr>
            <a:srgbClr val="FBAE40"/>
          </p15:clr>
        </p15:guide>
        <p15:guide id="5" orient="horz" pos="1003" userDrawn="1">
          <p15:clr>
            <a:srgbClr val="FBAE40"/>
          </p15:clr>
        </p15:guide>
        <p15:guide id="6" orient="horz" pos="3861" userDrawn="1">
          <p15:clr>
            <a:srgbClr val="FBAE40"/>
          </p15:clr>
        </p15:guide>
        <p15:guide id="7" pos="3663" userDrawn="1">
          <p15:clr>
            <a:srgbClr val="FBAE40"/>
          </p15:clr>
        </p15:guide>
        <p15:guide id="8" pos="4017" userDrawn="1">
          <p15:clr>
            <a:srgbClr val="FBAE40"/>
          </p15:clr>
        </p15:guide>
        <p15:guide id="9" orient="horz" pos="1185" userDrawn="1">
          <p15:clr>
            <a:srgbClr val="FBAE40"/>
          </p15:clr>
        </p15:guide>
        <p15:guide id="10" pos="916" userDrawn="1">
          <p15:clr>
            <a:srgbClr val="FBAE40"/>
          </p15:clr>
        </p15:guide>
        <p15:guide id="11" pos="3397" userDrawn="1">
          <p15:clr>
            <a:srgbClr val="FBAE40"/>
          </p15:clr>
        </p15:guide>
        <p15:guide id="12" pos="6794" userDrawn="1">
          <p15:clr>
            <a:srgbClr val="FBAE40"/>
          </p15:clr>
        </p15:guide>
        <p15:guide id="13" pos="4254" userDrawn="1">
          <p15:clr>
            <a:srgbClr val="FBAE40"/>
          </p15:clr>
        </p15:guide>
        <p15:guide id="14" orient="horz" pos="36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469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>
          <p15:clr>
            <a:srgbClr val="FBAE40"/>
          </p15:clr>
        </p15:guide>
        <p15:guide id="2" pos="650">
          <p15:clr>
            <a:srgbClr val="FBAE40"/>
          </p15:clr>
        </p15:guide>
        <p15:guide id="3" orient="horz" pos="436">
          <p15:clr>
            <a:srgbClr val="FBAE40"/>
          </p15:clr>
        </p15:guide>
        <p15:guide id="4" pos="7030">
          <p15:clr>
            <a:srgbClr val="FBAE40"/>
          </p15:clr>
        </p15:guide>
        <p15:guide id="5" orient="horz" pos="1003">
          <p15:clr>
            <a:srgbClr val="FBAE40"/>
          </p15:clr>
        </p15:guide>
        <p15:guide id="6" orient="horz" pos="3861">
          <p15:clr>
            <a:srgbClr val="FBAE40"/>
          </p15:clr>
        </p15:guide>
        <p15:guide id="7" pos="3663">
          <p15:clr>
            <a:srgbClr val="FBAE40"/>
          </p15:clr>
        </p15:guide>
        <p15:guide id="8" pos="4017">
          <p15:clr>
            <a:srgbClr val="FBAE40"/>
          </p15:clr>
        </p15:guide>
        <p15:guide id="9" orient="horz" pos="1185">
          <p15:clr>
            <a:srgbClr val="FBAE40"/>
          </p15:clr>
        </p15:guide>
        <p15:guide id="10" pos="916">
          <p15:clr>
            <a:srgbClr val="FBAE40"/>
          </p15:clr>
        </p15:guide>
        <p15:guide id="11" pos="3397">
          <p15:clr>
            <a:srgbClr val="FBAE40"/>
          </p15:clr>
        </p15:guide>
        <p15:guide id="12" pos="6794">
          <p15:clr>
            <a:srgbClr val="FBAE40"/>
          </p15:clr>
        </p15:guide>
        <p15:guide id="13" pos="4254">
          <p15:clr>
            <a:srgbClr val="FBAE40"/>
          </p15:clr>
        </p15:guide>
        <p15:guide id="14" orient="horz" pos="36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447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 userDrawn="1">
          <p15:clr>
            <a:srgbClr val="FBAE40"/>
          </p15:clr>
        </p15:guide>
        <p15:guide id="2" pos="650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pos="7030" userDrawn="1">
          <p15:clr>
            <a:srgbClr val="FBAE40"/>
          </p15:clr>
        </p15:guide>
        <p15:guide id="5" orient="horz" pos="1003" userDrawn="1">
          <p15:clr>
            <a:srgbClr val="FBAE40"/>
          </p15:clr>
        </p15:guide>
        <p15:guide id="6" orient="horz" pos="3861" userDrawn="1">
          <p15:clr>
            <a:srgbClr val="FBAE40"/>
          </p15:clr>
        </p15:guide>
        <p15:guide id="7" pos="3663" userDrawn="1">
          <p15:clr>
            <a:srgbClr val="FBAE40"/>
          </p15:clr>
        </p15:guide>
        <p15:guide id="8" pos="4017" userDrawn="1">
          <p15:clr>
            <a:srgbClr val="FBAE40"/>
          </p15:clr>
        </p15:guide>
        <p15:guide id="9" orient="horz" pos="1185" userDrawn="1">
          <p15:clr>
            <a:srgbClr val="FBAE40"/>
          </p15:clr>
        </p15:guide>
        <p15:guide id="10" pos="916" userDrawn="1">
          <p15:clr>
            <a:srgbClr val="FBAE40"/>
          </p15:clr>
        </p15:guide>
        <p15:guide id="11" pos="3397" userDrawn="1">
          <p15:clr>
            <a:srgbClr val="FBAE40"/>
          </p15:clr>
        </p15:guide>
        <p15:guide id="12" pos="6794" userDrawn="1">
          <p15:clr>
            <a:srgbClr val="FBAE40"/>
          </p15:clr>
        </p15:guide>
        <p15:guide id="13" pos="4254" userDrawn="1">
          <p15:clr>
            <a:srgbClr val="FBAE40"/>
          </p15:clr>
        </p15:guide>
        <p15:guide id="14" orient="horz" pos="36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504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 userDrawn="1">
          <p15:clr>
            <a:srgbClr val="FBAE40"/>
          </p15:clr>
        </p15:guide>
        <p15:guide id="2" pos="650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pos="7030" userDrawn="1">
          <p15:clr>
            <a:srgbClr val="FBAE40"/>
          </p15:clr>
        </p15:guide>
        <p15:guide id="5" orient="horz" pos="1003" userDrawn="1">
          <p15:clr>
            <a:srgbClr val="FBAE40"/>
          </p15:clr>
        </p15:guide>
        <p15:guide id="6" orient="horz" pos="3861" userDrawn="1">
          <p15:clr>
            <a:srgbClr val="FBAE40"/>
          </p15:clr>
        </p15:guide>
        <p15:guide id="7" pos="3663" userDrawn="1">
          <p15:clr>
            <a:srgbClr val="FBAE40"/>
          </p15:clr>
        </p15:guide>
        <p15:guide id="8" pos="4017" userDrawn="1">
          <p15:clr>
            <a:srgbClr val="FBAE40"/>
          </p15:clr>
        </p15:guide>
        <p15:guide id="9" orient="horz" pos="1185" userDrawn="1">
          <p15:clr>
            <a:srgbClr val="FBAE40"/>
          </p15:clr>
        </p15:guide>
        <p15:guide id="10" pos="916" userDrawn="1">
          <p15:clr>
            <a:srgbClr val="FBAE40"/>
          </p15:clr>
        </p15:guide>
        <p15:guide id="11" pos="3397" userDrawn="1">
          <p15:clr>
            <a:srgbClr val="FBAE40"/>
          </p15:clr>
        </p15:guide>
        <p15:guide id="12" pos="6794" userDrawn="1">
          <p15:clr>
            <a:srgbClr val="FBAE40"/>
          </p15:clr>
        </p15:guide>
        <p15:guide id="13" pos="4254" userDrawn="1">
          <p15:clr>
            <a:srgbClr val="FBAE40"/>
          </p15:clr>
        </p15:guide>
        <p15:guide id="14" orient="horz" pos="3680" userDrawn="1">
          <p15:clr>
            <a:srgbClr val="FBAE40"/>
          </p15:clr>
        </p15:guide>
        <p15:guide id="15" pos="121" userDrawn="1">
          <p15:clr>
            <a:srgbClr val="FBAE40"/>
          </p15:clr>
        </p15:guide>
        <p15:guide id="16" pos="7559" userDrawn="1">
          <p15:clr>
            <a:srgbClr val="FBAE40"/>
          </p15:clr>
        </p15:guide>
        <p15:guide id="17" orient="horz" pos="96" userDrawn="1">
          <p15:clr>
            <a:srgbClr val="FBAE40"/>
          </p15:clr>
        </p15:guide>
        <p15:guide id="18" orient="horz" pos="420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487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 userDrawn="1">
          <p15:clr>
            <a:srgbClr val="FBAE40"/>
          </p15:clr>
        </p15:guide>
        <p15:guide id="2" pos="650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pos="7030" userDrawn="1">
          <p15:clr>
            <a:srgbClr val="FBAE40"/>
          </p15:clr>
        </p15:guide>
        <p15:guide id="5" orient="horz" pos="1003" userDrawn="1">
          <p15:clr>
            <a:srgbClr val="FBAE40"/>
          </p15:clr>
        </p15:guide>
        <p15:guide id="6" orient="horz" pos="3861" userDrawn="1">
          <p15:clr>
            <a:srgbClr val="FBAE40"/>
          </p15:clr>
        </p15:guide>
        <p15:guide id="7" pos="3663" userDrawn="1">
          <p15:clr>
            <a:srgbClr val="FBAE40"/>
          </p15:clr>
        </p15:guide>
        <p15:guide id="8" pos="4017" userDrawn="1">
          <p15:clr>
            <a:srgbClr val="FBAE40"/>
          </p15:clr>
        </p15:guide>
        <p15:guide id="9" orient="horz" pos="1185" userDrawn="1">
          <p15:clr>
            <a:srgbClr val="FBAE40"/>
          </p15:clr>
        </p15:guide>
        <p15:guide id="10" pos="916" userDrawn="1">
          <p15:clr>
            <a:srgbClr val="FBAE40"/>
          </p15:clr>
        </p15:guide>
        <p15:guide id="11" pos="3397" userDrawn="1">
          <p15:clr>
            <a:srgbClr val="FBAE40"/>
          </p15:clr>
        </p15:guide>
        <p15:guide id="12" pos="6794" userDrawn="1">
          <p15:clr>
            <a:srgbClr val="FBAE40"/>
          </p15:clr>
        </p15:guide>
        <p15:guide id="13" pos="4254" userDrawn="1">
          <p15:clr>
            <a:srgbClr val="FBAE40"/>
          </p15:clr>
        </p15:guide>
        <p15:guide id="14" orient="horz" pos="36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9A9D0D8-D93E-2ED1-F325-6872780FC318}"/>
              </a:ext>
            </a:extLst>
          </p:cNvPr>
          <p:cNvSpPr/>
          <p:nvPr userDrawn="1"/>
        </p:nvSpPr>
        <p:spPr>
          <a:xfrm>
            <a:off x="1046041" y="1881188"/>
            <a:ext cx="3055065" cy="4248151"/>
          </a:xfrm>
          <a:prstGeom prst="roundRect">
            <a:avLst>
              <a:gd name="adj" fmla="val 6203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5BA88F2-4056-04E7-C2B6-AB4BE3FC7497}"/>
              </a:ext>
            </a:extLst>
          </p:cNvPr>
          <p:cNvSpPr/>
          <p:nvPr userDrawn="1"/>
        </p:nvSpPr>
        <p:spPr>
          <a:xfrm>
            <a:off x="4575550" y="1881188"/>
            <a:ext cx="3055065" cy="4248151"/>
          </a:xfrm>
          <a:prstGeom prst="roundRect">
            <a:avLst>
              <a:gd name="adj" fmla="val 6203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55CDADF-5BA8-04D1-2AE0-0C4D6251A7BB}"/>
              </a:ext>
            </a:extLst>
          </p:cNvPr>
          <p:cNvSpPr/>
          <p:nvPr userDrawn="1"/>
        </p:nvSpPr>
        <p:spPr>
          <a:xfrm>
            <a:off x="8105059" y="1881188"/>
            <a:ext cx="3055065" cy="4248151"/>
          </a:xfrm>
          <a:prstGeom prst="roundRect">
            <a:avLst>
              <a:gd name="adj" fmla="val 6203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</p:spTree>
    <p:extLst>
      <p:ext uri="{BB962C8B-B14F-4D97-AF65-F5344CB8AC3E}">
        <p14:creationId xmlns:p14="http://schemas.microsoft.com/office/powerpoint/2010/main" val="3529499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 userDrawn="1">
          <p15:clr>
            <a:srgbClr val="FBAE40"/>
          </p15:clr>
        </p15:guide>
        <p15:guide id="2" pos="650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pos="7030" userDrawn="1">
          <p15:clr>
            <a:srgbClr val="FBAE40"/>
          </p15:clr>
        </p15:guide>
        <p15:guide id="5" orient="horz" pos="1003" userDrawn="1">
          <p15:clr>
            <a:srgbClr val="FBAE40"/>
          </p15:clr>
        </p15:guide>
        <p15:guide id="6" orient="horz" pos="3861" userDrawn="1">
          <p15:clr>
            <a:srgbClr val="FBAE40"/>
          </p15:clr>
        </p15:guide>
        <p15:guide id="7" pos="2887" userDrawn="1">
          <p15:clr>
            <a:srgbClr val="FBAE40"/>
          </p15:clr>
        </p15:guide>
        <p15:guide id="8" pos="4793" userDrawn="1">
          <p15:clr>
            <a:srgbClr val="FBAE40"/>
          </p15:clr>
        </p15:guide>
        <p15:guide id="9" orient="horz" pos="1185" userDrawn="1">
          <p15:clr>
            <a:srgbClr val="FBAE40"/>
          </p15:clr>
        </p15:guide>
        <p15:guide id="10" pos="916" userDrawn="1">
          <p15:clr>
            <a:srgbClr val="FBAE40"/>
          </p15:clr>
        </p15:guide>
        <p15:guide id="11" pos="2593" userDrawn="1">
          <p15:clr>
            <a:srgbClr val="FBAE40"/>
          </p15:clr>
        </p15:guide>
        <p15:guide id="12" pos="6794" userDrawn="1">
          <p15:clr>
            <a:srgbClr val="FBAE40"/>
          </p15:clr>
        </p15:guide>
        <p15:guide id="13" pos="5110" userDrawn="1">
          <p15:clr>
            <a:srgbClr val="FBAE40"/>
          </p15:clr>
        </p15:guide>
        <p15:guide id="14" orient="horz" pos="36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541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 userDrawn="1">
          <p15:clr>
            <a:srgbClr val="FBAE40"/>
          </p15:clr>
        </p15:guide>
        <p15:guide id="2" pos="650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pos="7030" userDrawn="1">
          <p15:clr>
            <a:srgbClr val="FBAE40"/>
          </p15:clr>
        </p15:guide>
        <p15:guide id="5" orient="horz" pos="1003" userDrawn="1">
          <p15:clr>
            <a:srgbClr val="FBAE40"/>
          </p15:clr>
        </p15:guide>
        <p15:guide id="6" orient="horz" pos="3861" userDrawn="1">
          <p15:clr>
            <a:srgbClr val="FBAE40"/>
          </p15:clr>
        </p15:guide>
        <p15:guide id="7" pos="3663" userDrawn="1">
          <p15:clr>
            <a:srgbClr val="FBAE40"/>
          </p15:clr>
        </p15:guide>
        <p15:guide id="8" pos="4017" userDrawn="1">
          <p15:clr>
            <a:srgbClr val="FBAE40"/>
          </p15:clr>
        </p15:guide>
        <p15:guide id="9" orient="horz" pos="1185" userDrawn="1">
          <p15:clr>
            <a:srgbClr val="FBAE40"/>
          </p15:clr>
        </p15:guide>
        <p15:guide id="10" pos="916" userDrawn="1">
          <p15:clr>
            <a:srgbClr val="FBAE40"/>
          </p15:clr>
        </p15:guide>
        <p15:guide id="11" pos="3397" userDrawn="1">
          <p15:clr>
            <a:srgbClr val="FBAE40"/>
          </p15:clr>
        </p15:guide>
        <p15:guide id="12" pos="6794" userDrawn="1">
          <p15:clr>
            <a:srgbClr val="FBAE40"/>
          </p15:clr>
        </p15:guide>
        <p15:guide id="13" pos="4254" userDrawn="1">
          <p15:clr>
            <a:srgbClr val="FBAE40"/>
          </p15:clr>
        </p15:guide>
        <p15:guide id="14" orient="horz" pos="36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731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 userDrawn="1">
          <p15:clr>
            <a:srgbClr val="FBAE40"/>
          </p15:clr>
        </p15:guide>
        <p15:guide id="2" pos="650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pos="7030" userDrawn="1">
          <p15:clr>
            <a:srgbClr val="FBAE40"/>
          </p15:clr>
        </p15:guide>
        <p15:guide id="5" orient="horz" pos="1003" userDrawn="1">
          <p15:clr>
            <a:srgbClr val="FBAE40"/>
          </p15:clr>
        </p15:guide>
        <p15:guide id="6" orient="horz" pos="3861" userDrawn="1">
          <p15:clr>
            <a:srgbClr val="FBAE40"/>
          </p15:clr>
        </p15:guide>
        <p15:guide id="7" pos="3663" userDrawn="1">
          <p15:clr>
            <a:srgbClr val="FBAE40"/>
          </p15:clr>
        </p15:guide>
        <p15:guide id="8" pos="4017" userDrawn="1">
          <p15:clr>
            <a:srgbClr val="FBAE40"/>
          </p15:clr>
        </p15:guide>
        <p15:guide id="9" orient="horz" pos="1570" userDrawn="1">
          <p15:clr>
            <a:srgbClr val="FBAE40"/>
          </p15:clr>
        </p15:guide>
        <p15:guide id="10" pos="916" userDrawn="1">
          <p15:clr>
            <a:srgbClr val="FBAE40"/>
          </p15:clr>
        </p15:guide>
        <p15:guide id="11" pos="3397" userDrawn="1">
          <p15:clr>
            <a:srgbClr val="FBAE40"/>
          </p15:clr>
        </p15:guide>
        <p15:guide id="12" pos="6766" userDrawn="1">
          <p15:clr>
            <a:srgbClr val="FBAE40"/>
          </p15:clr>
        </p15:guide>
        <p15:guide id="13" pos="4294" userDrawn="1">
          <p15:clr>
            <a:srgbClr val="FBAE40"/>
          </p15:clr>
        </p15:guide>
        <p15:guide id="14" orient="horz" pos="3634" userDrawn="1">
          <p15:clr>
            <a:srgbClr val="FBAE40"/>
          </p15:clr>
        </p15:guide>
        <p15:guide id="15" orient="horz" pos="179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945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 userDrawn="1">
          <p15:clr>
            <a:srgbClr val="FBAE40"/>
          </p15:clr>
        </p15:guide>
        <p15:guide id="2" pos="650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pos="7030" userDrawn="1">
          <p15:clr>
            <a:srgbClr val="FBAE40"/>
          </p15:clr>
        </p15:guide>
        <p15:guide id="5" orient="horz" pos="1003" userDrawn="1">
          <p15:clr>
            <a:srgbClr val="FBAE40"/>
          </p15:clr>
        </p15:guide>
        <p15:guide id="6" orient="horz" pos="3861" userDrawn="1">
          <p15:clr>
            <a:srgbClr val="FBAE40"/>
          </p15:clr>
        </p15:guide>
        <p15:guide id="7" pos="3663" userDrawn="1">
          <p15:clr>
            <a:srgbClr val="FBAE40"/>
          </p15:clr>
        </p15:guide>
        <p15:guide id="8" pos="4017" userDrawn="1">
          <p15:clr>
            <a:srgbClr val="FBAE40"/>
          </p15:clr>
        </p15:guide>
        <p15:guide id="9" orient="horz" pos="1185" userDrawn="1">
          <p15:clr>
            <a:srgbClr val="FBAE40"/>
          </p15:clr>
        </p15:guide>
        <p15:guide id="10" pos="916" userDrawn="1">
          <p15:clr>
            <a:srgbClr val="FBAE40"/>
          </p15:clr>
        </p15:guide>
        <p15:guide id="11" pos="3397" userDrawn="1">
          <p15:clr>
            <a:srgbClr val="FBAE40"/>
          </p15:clr>
        </p15:guide>
        <p15:guide id="12" pos="6794" userDrawn="1">
          <p15:clr>
            <a:srgbClr val="FBAE40"/>
          </p15:clr>
        </p15:guide>
        <p15:guide id="13" pos="4254" userDrawn="1">
          <p15:clr>
            <a:srgbClr val="FBAE40"/>
          </p15:clr>
        </p15:guide>
        <p15:guide id="14" orient="horz" pos="36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2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3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B2D126E-D34E-FE6D-1754-8D8A3F95438E}"/>
              </a:ext>
            </a:extLst>
          </p:cNvPr>
          <p:cNvSpPr/>
          <p:nvPr userDrawn="1"/>
        </p:nvSpPr>
        <p:spPr>
          <a:xfrm>
            <a:off x="187570" y="175847"/>
            <a:ext cx="11816861" cy="6506306"/>
          </a:xfrm>
          <a:prstGeom prst="roundRect">
            <a:avLst>
              <a:gd name="adj" fmla="val 2559"/>
            </a:avLst>
          </a:prstGeom>
          <a:gradFill flip="none" rotWithShape="1">
            <a:gsLst>
              <a:gs pos="75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420D3B7-7024-CE8F-7878-6BBC98C0C52F}"/>
              </a:ext>
            </a:extLst>
          </p:cNvPr>
          <p:cNvSpPr/>
          <p:nvPr userDrawn="1"/>
        </p:nvSpPr>
        <p:spPr>
          <a:xfrm>
            <a:off x="1029790" y="1592264"/>
            <a:ext cx="4786797" cy="4537075"/>
          </a:xfrm>
          <a:prstGeom prst="roundRect">
            <a:avLst>
              <a:gd name="adj" fmla="val 6203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C7C7DB-CD37-A185-3946-8D4754D0B5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7914" y="667109"/>
            <a:ext cx="815711" cy="30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00" r:id="rId2"/>
  </p:sldLayoutIdLst>
  <p:txStyles>
    <p:titleStyle>
      <a:lvl1pPr algn="l" defTabSz="1191097" rtl="0" eaLnBrk="1" latinLnBrk="0" hangingPunct="1">
        <a:lnSpc>
          <a:spcPct val="90000"/>
        </a:lnSpc>
        <a:spcBef>
          <a:spcPct val="0"/>
        </a:spcBef>
        <a:buNone/>
        <a:defRPr sz="57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774" indent="-297774" algn="l" defTabSz="1191097" rtl="0" eaLnBrk="1" latinLnBrk="0" hangingPunct="1">
        <a:lnSpc>
          <a:spcPct val="90000"/>
        </a:lnSpc>
        <a:spcBef>
          <a:spcPts val="1303"/>
        </a:spcBef>
        <a:buFont typeface="Arial" panose="020B0604020202020204" pitchFamily="34" charset="0"/>
        <a:buChar char="•"/>
        <a:defRPr sz="3647" kern="1200">
          <a:solidFill>
            <a:schemeClr val="tx1"/>
          </a:solidFill>
          <a:latin typeface="+mn-lt"/>
          <a:ea typeface="+mn-ea"/>
          <a:cs typeface="+mn-cs"/>
        </a:defRPr>
      </a:lvl1pPr>
      <a:lvl2pPr marL="893323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3126" kern="1200">
          <a:solidFill>
            <a:schemeClr val="tx1"/>
          </a:solidFill>
          <a:latin typeface="+mn-lt"/>
          <a:ea typeface="+mn-ea"/>
          <a:cs typeface="+mn-cs"/>
        </a:defRPr>
      </a:lvl2pPr>
      <a:lvl3pPr marL="1488872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605" kern="1200">
          <a:solidFill>
            <a:schemeClr val="tx1"/>
          </a:solidFill>
          <a:latin typeface="+mn-lt"/>
          <a:ea typeface="+mn-ea"/>
          <a:cs typeface="+mn-cs"/>
        </a:defRPr>
      </a:lvl3pPr>
      <a:lvl4pPr marL="2084421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679969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3275518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871067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466615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5062164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95549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2pPr>
      <a:lvl3pPr marL="1191097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3pPr>
      <a:lvl4pPr marL="1786646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382195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2977744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573292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168841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476439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3BEFF0F-153F-C5F1-9558-13DC8EF5C1AA}"/>
              </a:ext>
            </a:extLst>
          </p:cNvPr>
          <p:cNvSpPr/>
          <p:nvPr userDrawn="1"/>
        </p:nvSpPr>
        <p:spPr>
          <a:xfrm>
            <a:off x="187570" y="175847"/>
            <a:ext cx="11816861" cy="6506306"/>
          </a:xfrm>
          <a:prstGeom prst="roundRect">
            <a:avLst>
              <a:gd name="adj" fmla="val 2559"/>
            </a:avLst>
          </a:prstGeom>
          <a:gradFill flip="none" rotWithShape="1">
            <a:gsLst>
              <a:gs pos="75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E1634A9-4E5F-80D1-EE46-1AAE05927122}"/>
              </a:ext>
            </a:extLst>
          </p:cNvPr>
          <p:cNvSpPr/>
          <p:nvPr userDrawn="1"/>
        </p:nvSpPr>
        <p:spPr>
          <a:xfrm>
            <a:off x="1022683" y="1592264"/>
            <a:ext cx="10137463" cy="4550959"/>
          </a:xfrm>
          <a:prstGeom prst="roundRect">
            <a:avLst>
              <a:gd name="adj" fmla="val 6203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7696E2-8C0B-F3CB-318A-902669BBCE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914" y="667109"/>
            <a:ext cx="815711" cy="30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6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l" defTabSz="1191097" rtl="0" eaLnBrk="1" latinLnBrk="0" hangingPunct="1">
        <a:lnSpc>
          <a:spcPct val="90000"/>
        </a:lnSpc>
        <a:spcBef>
          <a:spcPct val="0"/>
        </a:spcBef>
        <a:buNone/>
        <a:defRPr sz="57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774" indent="-297774" algn="l" defTabSz="1191097" rtl="0" eaLnBrk="1" latinLnBrk="0" hangingPunct="1">
        <a:lnSpc>
          <a:spcPct val="90000"/>
        </a:lnSpc>
        <a:spcBef>
          <a:spcPts val="1303"/>
        </a:spcBef>
        <a:buFont typeface="Arial" panose="020B0604020202020204" pitchFamily="34" charset="0"/>
        <a:buChar char="•"/>
        <a:defRPr sz="3647" kern="1200">
          <a:solidFill>
            <a:schemeClr val="tx1"/>
          </a:solidFill>
          <a:latin typeface="+mn-lt"/>
          <a:ea typeface="+mn-ea"/>
          <a:cs typeface="+mn-cs"/>
        </a:defRPr>
      </a:lvl1pPr>
      <a:lvl2pPr marL="893323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3126" kern="1200">
          <a:solidFill>
            <a:schemeClr val="tx1"/>
          </a:solidFill>
          <a:latin typeface="+mn-lt"/>
          <a:ea typeface="+mn-ea"/>
          <a:cs typeface="+mn-cs"/>
        </a:defRPr>
      </a:lvl2pPr>
      <a:lvl3pPr marL="1488872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605" kern="1200">
          <a:solidFill>
            <a:schemeClr val="tx1"/>
          </a:solidFill>
          <a:latin typeface="+mn-lt"/>
          <a:ea typeface="+mn-ea"/>
          <a:cs typeface="+mn-cs"/>
        </a:defRPr>
      </a:lvl3pPr>
      <a:lvl4pPr marL="2084421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679969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3275518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871067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466615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5062164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95549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2pPr>
      <a:lvl3pPr marL="1191097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3pPr>
      <a:lvl4pPr marL="1786646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382195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2977744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573292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168841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476439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3AAEA7B-04FF-8528-241B-A7311EEA1AFE}"/>
              </a:ext>
            </a:extLst>
          </p:cNvPr>
          <p:cNvSpPr/>
          <p:nvPr userDrawn="1"/>
        </p:nvSpPr>
        <p:spPr>
          <a:xfrm>
            <a:off x="187570" y="175847"/>
            <a:ext cx="11816861" cy="6506306"/>
          </a:xfrm>
          <a:prstGeom prst="roundRect">
            <a:avLst>
              <a:gd name="adj" fmla="val 2559"/>
            </a:avLst>
          </a:prstGeom>
          <a:gradFill flip="none" rotWithShape="1">
            <a:gsLst>
              <a:gs pos="75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58A801-36DD-F3A3-B35A-E2D514A61D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914" y="667109"/>
            <a:ext cx="815711" cy="30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5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1191097" rtl="0" eaLnBrk="1" latinLnBrk="0" hangingPunct="1">
        <a:lnSpc>
          <a:spcPct val="90000"/>
        </a:lnSpc>
        <a:spcBef>
          <a:spcPct val="0"/>
        </a:spcBef>
        <a:buNone/>
        <a:defRPr sz="57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774" indent="-297774" algn="l" defTabSz="1191097" rtl="0" eaLnBrk="1" latinLnBrk="0" hangingPunct="1">
        <a:lnSpc>
          <a:spcPct val="90000"/>
        </a:lnSpc>
        <a:spcBef>
          <a:spcPts val="1303"/>
        </a:spcBef>
        <a:buFont typeface="Arial" panose="020B0604020202020204" pitchFamily="34" charset="0"/>
        <a:buChar char="•"/>
        <a:defRPr sz="3647" kern="1200">
          <a:solidFill>
            <a:schemeClr val="tx1"/>
          </a:solidFill>
          <a:latin typeface="+mn-lt"/>
          <a:ea typeface="+mn-ea"/>
          <a:cs typeface="+mn-cs"/>
        </a:defRPr>
      </a:lvl1pPr>
      <a:lvl2pPr marL="893323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3126" kern="1200">
          <a:solidFill>
            <a:schemeClr val="tx1"/>
          </a:solidFill>
          <a:latin typeface="+mn-lt"/>
          <a:ea typeface="+mn-ea"/>
          <a:cs typeface="+mn-cs"/>
        </a:defRPr>
      </a:lvl2pPr>
      <a:lvl3pPr marL="1488872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605" kern="1200">
          <a:solidFill>
            <a:schemeClr val="tx1"/>
          </a:solidFill>
          <a:latin typeface="+mn-lt"/>
          <a:ea typeface="+mn-ea"/>
          <a:cs typeface="+mn-cs"/>
        </a:defRPr>
      </a:lvl3pPr>
      <a:lvl4pPr marL="2084421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679969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3275518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871067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466615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5062164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95549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2pPr>
      <a:lvl3pPr marL="1191097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3pPr>
      <a:lvl4pPr marL="1786646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382195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2977744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573292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168841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476439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3AAEA7B-04FF-8528-241B-A7311EEA1AFE}"/>
              </a:ext>
            </a:extLst>
          </p:cNvPr>
          <p:cNvSpPr/>
          <p:nvPr userDrawn="1"/>
        </p:nvSpPr>
        <p:spPr>
          <a:xfrm>
            <a:off x="187570" y="175847"/>
            <a:ext cx="11816861" cy="6506306"/>
          </a:xfrm>
          <a:prstGeom prst="roundRect">
            <a:avLst>
              <a:gd name="adj" fmla="val 2559"/>
            </a:avLst>
          </a:prstGeom>
          <a:gradFill flip="none" rotWithShape="1">
            <a:gsLst>
              <a:gs pos="75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</p:spTree>
    <p:extLst>
      <p:ext uri="{BB962C8B-B14F-4D97-AF65-F5344CB8AC3E}">
        <p14:creationId xmlns:p14="http://schemas.microsoft.com/office/powerpoint/2010/main" val="2054884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l" defTabSz="1191097" rtl="0" eaLnBrk="1" latinLnBrk="0" hangingPunct="1">
        <a:lnSpc>
          <a:spcPct val="90000"/>
        </a:lnSpc>
        <a:spcBef>
          <a:spcPct val="0"/>
        </a:spcBef>
        <a:buNone/>
        <a:defRPr sz="57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774" indent="-297774" algn="l" defTabSz="1191097" rtl="0" eaLnBrk="1" latinLnBrk="0" hangingPunct="1">
        <a:lnSpc>
          <a:spcPct val="90000"/>
        </a:lnSpc>
        <a:spcBef>
          <a:spcPts val="1303"/>
        </a:spcBef>
        <a:buFont typeface="Arial" panose="020B0604020202020204" pitchFamily="34" charset="0"/>
        <a:buChar char="•"/>
        <a:defRPr sz="3647" kern="1200">
          <a:solidFill>
            <a:schemeClr val="tx1"/>
          </a:solidFill>
          <a:latin typeface="+mn-lt"/>
          <a:ea typeface="+mn-ea"/>
          <a:cs typeface="+mn-cs"/>
        </a:defRPr>
      </a:lvl1pPr>
      <a:lvl2pPr marL="893323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3126" kern="1200">
          <a:solidFill>
            <a:schemeClr val="tx1"/>
          </a:solidFill>
          <a:latin typeface="+mn-lt"/>
          <a:ea typeface="+mn-ea"/>
          <a:cs typeface="+mn-cs"/>
        </a:defRPr>
      </a:lvl2pPr>
      <a:lvl3pPr marL="1488872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605" kern="1200">
          <a:solidFill>
            <a:schemeClr val="tx1"/>
          </a:solidFill>
          <a:latin typeface="+mn-lt"/>
          <a:ea typeface="+mn-ea"/>
          <a:cs typeface="+mn-cs"/>
        </a:defRPr>
      </a:lvl3pPr>
      <a:lvl4pPr marL="2084421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679969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3275518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871067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466615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5062164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95549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2pPr>
      <a:lvl3pPr marL="1191097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3pPr>
      <a:lvl4pPr marL="1786646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382195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2977744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573292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168841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476439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11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l" defTabSz="1191097" rtl="0" eaLnBrk="1" latinLnBrk="0" hangingPunct="1">
        <a:lnSpc>
          <a:spcPct val="90000"/>
        </a:lnSpc>
        <a:spcBef>
          <a:spcPct val="0"/>
        </a:spcBef>
        <a:buNone/>
        <a:defRPr sz="57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774" indent="-297774" algn="l" defTabSz="1191097" rtl="0" eaLnBrk="1" latinLnBrk="0" hangingPunct="1">
        <a:lnSpc>
          <a:spcPct val="90000"/>
        </a:lnSpc>
        <a:spcBef>
          <a:spcPts val="1303"/>
        </a:spcBef>
        <a:buFont typeface="Arial" panose="020B0604020202020204" pitchFamily="34" charset="0"/>
        <a:buChar char="•"/>
        <a:defRPr sz="3647" kern="1200">
          <a:solidFill>
            <a:schemeClr val="tx1"/>
          </a:solidFill>
          <a:latin typeface="+mn-lt"/>
          <a:ea typeface="+mn-ea"/>
          <a:cs typeface="+mn-cs"/>
        </a:defRPr>
      </a:lvl1pPr>
      <a:lvl2pPr marL="893323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3126" kern="1200">
          <a:solidFill>
            <a:schemeClr val="tx1"/>
          </a:solidFill>
          <a:latin typeface="+mn-lt"/>
          <a:ea typeface="+mn-ea"/>
          <a:cs typeface="+mn-cs"/>
        </a:defRPr>
      </a:lvl2pPr>
      <a:lvl3pPr marL="1488872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605" kern="1200">
          <a:solidFill>
            <a:schemeClr val="tx1"/>
          </a:solidFill>
          <a:latin typeface="+mn-lt"/>
          <a:ea typeface="+mn-ea"/>
          <a:cs typeface="+mn-cs"/>
        </a:defRPr>
      </a:lvl3pPr>
      <a:lvl4pPr marL="2084421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679969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3275518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871067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466615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5062164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95549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2pPr>
      <a:lvl3pPr marL="1191097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3pPr>
      <a:lvl4pPr marL="1786646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382195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2977744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573292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168841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476439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D1B6F3F-5A24-E3DD-7D0F-48DCDF229900}"/>
              </a:ext>
            </a:extLst>
          </p:cNvPr>
          <p:cNvSpPr/>
          <p:nvPr userDrawn="1"/>
        </p:nvSpPr>
        <p:spPr>
          <a:xfrm>
            <a:off x="187570" y="175847"/>
            <a:ext cx="11816861" cy="6506306"/>
          </a:xfrm>
          <a:prstGeom prst="roundRect">
            <a:avLst>
              <a:gd name="adj" fmla="val 2559"/>
            </a:avLst>
          </a:prstGeom>
          <a:gradFill flip="none" rotWithShape="1">
            <a:gsLst>
              <a:gs pos="75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420D3B7-7024-CE8F-7878-6BBC98C0C52F}"/>
              </a:ext>
            </a:extLst>
          </p:cNvPr>
          <p:cNvSpPr/>
          <p:nvPr userDrawn="1"/>
        </p:nvSpPr>
        <p:spPr>
          <a:xfrm>
            <a:off x="6407553" y="1592264"/>
            <a:ext cx="4786797" cy="4537075"/>
          </a:xfrm>
          <a:prstGeom prst="roundRect">
            <a:avLst>
              <a:gd name="adj" fmla="val 6203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AAC526-E9B0-EE02-7E52-BE21089D35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914" y="667109"/>
            <a:ext cx="815711" cy="30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71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1191097" rtl="0" eaLnBrk="1" latinLnBrk="0" hangingPunct="1">
        <a:lnSpc>
          <a:spcPct val="90000"/>
        </a:lnSpc>
        <a:spcBef>
          <a:spcPct val="0"/>
        </a:spcBef>
        <a:buNone/>
        <a:defRPr sz="57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774" indent="-297774" algn="l" defTabSz="1191097" rtl="0" eaLnBrk="1" latinLnBrk="0" hangingPunct="1">
        <a:lnSpc>
          <a:spcPct val="90000"/>
        </a:lnSpc>
        <a:spcBef>
          <a:spcPts val="1303"/>
        </a:spcBef>
        <a:buFont typeface="Arial" panose="020B0604020202020204" pitchFamily="34" charset="0"/>
        <a:buChar char="•"/>
        <a:defRPr sz="3647" kern="1200">
          <a:solidFill>
            <a:schemeClr val="tx1"/>
          </a:solidFill>
          <a:latin typeface="+mn-lt"/>
          <a:ea typeface="+mn-ea"/>
          <a:cs typeface="+mn-cs"/>
        </a:defRPr>
      </a:lvl1pPr>
      <a:lvl2pPr marL="893323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3126" kern="1200">
          <a:solidFill>
            <a:schemeClr val="tx1"/>
          </a:solidFill>
          <a:latin typeface="+mn-lt"/>
          <a:ea typeface="+mn-ea"/>
          <a:cs typeface="+mn-cs"/>
        </a:defRPr>
      </a:lvl2pPr>
      <a:lvl3pPr marL="1488872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605" kern="1200">
          <a:solidFill>
            <a:schemeClr val="tx1"/>
          </a:solidFill>
          <a:latin typeface="+mn-lt"/>
          <a:ea typeface="+mn-ea"/>
          <a:cs typeface="+mn-cs"/>
        </a:defRPr>
      </a:lvl3pPr>
      <a:lvl4pPr marL="2084421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679969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3275518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871067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466615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5062164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95549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2pPr>
      <a:lvl3pPr marL="1191097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3pPr>
      <a:lvl4pPr marL="1786646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382195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2977744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573292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168841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476439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21DCBAA-2B4A-D60E-12DE-4862A303F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72" t="2727" r="1554" b="1669"/>
          <a:stretch/>
        </p:blipFill>
        <p:spPr>
          <a:xfrm>
            <a:off x="187570" y="175847"/>
            <a:ext cx="11816861" cy="6506306"/>
          </a:xfrm>
          <a:custGeom>
            <a:avLst/>
            <a:gdLst>
              <a:gd name="connsiteX0" fmla="*/ 166496 w 11816861"/>
              <a:gd name="connsiteY0" fmla="*/ 0 h 6506306"/>
              <a:gd name="connsiteX1" fmla="*/ 11650365 w 11816861"/>
              <a:gd name="connsiteY1" fmla="*/ 0 h 6506306"/>
              <a:gd name="connsiteX2" fmla="*/ 11816861 w 11816861"/>
              <a:gd name="connsiteY2" fmla="*/ 166496 h 6506306"/>
              <a:gd name="connsiteX3" fmla="*/ 11816861 w 11816861"/>
              <a:gd name="connsiteY3" fmla="*/ 6339810 h 6506306"/>
              <a:gd name="connsiteX4" fmla="*/ 11650365 w 11816861"/>
              <a:gd name="connsiteY4" fmla="*/ 6506306 h 6506306"/>
              <a:gd name="connsiteX5" fmla="*/ 166496 w 11816861"/>
              <a:gd name="connsiteY5" fmla="*/ 6506306 h 6506306"/>
              <a:gd name="connsiteX6" fmla="*/ 0 w 11816861"/>
              <a:gd name="connsiteY6" fmla="*/ 6339810 h 6506306"/>
              <a:gd name="connsiteX7" fmla="*/ 0 w 11816861"/>
              <a:gd name="connsiteY7" fmla="*/ 166496 h 6506306"/>
              <a:gd name="connsiteX8" fmla="*/ 166496 w 11816861"/>
              <a:gd name="connsiteY8" fmla="*/ 0 h 650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6861" h="6506306">
                <a:moveTo>
                  <a:pt x="166496" y="0"/>
                </a:moveTo>
                <a:lnTo>
                  <a:pt x="11650365" y="0"/>
                </a:lnTo>
                <a:cubicBezTo>
                  <a:pt x="11742318" y="0"/>
                  <a:pt x="11816861" y="74543"/>
                  <a:pt x="11816861" y="166496"/>
                </a:cubicBezTo>
                <a:lnTo>
                  <a:pt x="11816861" y="6339810"/>
                </a:lnTo>
                <a:cubicBezTo>
                  <a:pt x="11816861" y="6431763"/>
                  <a:pt x="11742318" y="6506306"/>
                  <a:pt x="11650365" y="6506306"/>
                </a:cubicBezTo>
                <a:lnTo>
                  <a:pt x="166496" y="6506306"/>
                </a:lnTo>
                <a:cubicBezTo>
                  <a:pt x="74543" y="6506306"/>
                  <a:pt x="0" y="6431763"/>
                  <a:pt x="0" y="6339810"/>
                </a:cubicBezTo>
                <a:lnTo>
                  <a:pt x="0" y="166496"/>
                </a:lnTo>
                <a:cubicBezTo>
                  <a:pt x="0" y="74543"/>
                  <a:pt x="74543" y="0"/>
                  <a:pt x="166496" y="0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AAC526-E9B0-EE02-7E52-BE21089D35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7914" y="667109"/>
            <a:ext cx="815711" cy="30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1191097" rtl="0" eaLnBrk="1" latinLnBrk="0" hangingPunct="1">
        <a:lnSpc>
          <a:spcPct val="90000"/>
        </a:lnSpc>
        <a:spcBef>
          <a:spcPct val="0"/>
        </a:spcBef>
        <a:buNone/>
        <a:defRPr sz="57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774" indent="-297774" algn="l" defTabSz="1191097" rtl="0" eaLnBrk="1" latinLnBrk="0" hangingPunct="1">
        <a:lnSpc>
          <a:spcPct val="90000"/>
        </a:lnSpc>
        <a:spcBef>
          <a:spcPts val="1303"/>
        </a:spcBef>
        <a:buFont typeface="Arial" panose="020B0604020202020204" pitchFamily="34" charset="0"/>
        <a:buChar char="•"/>
        <a:defRPr sz="3647" kern="1200">
          <a:solidFill>
            <a:schemeClr val="tx1"/>
          </a:solidFill>
          <a:latin typeface="+mn-lt"/>
          <a:ea typeface="+mn-ea"/>
          <a:cs typeface="+mn-cs"/>
        </a:defRPr>
      </a:lvl1pPr>
      <a:lvl2pPr marL="893323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3126" kern="1200">
          <a:solidFill>
            <a:schemeClr val="tx1"/>
          </a:solidFill>
          <a:latin typeface="+mn-lt"/>
          <a:ea typeface="+mn-ea"/>
          <a:cs typeface="+mn-cs"/>
        </a:defRPr>
      </a:lvl2pPr>
      <a:lvl3pPr marL="1488872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605" kern="1200">
          <a:solidFill>
            <a:schemeClr val="tx1"/>
          </a:solidFill>
          <a:latin typeface="+mn-lt"/>
          <a:ea typeface="+mn-ea"/>
          <a:cs typeface="+mn-cs"/>
        </a:defRPr>
      </a:lvl3pPr>
      <a:lvl4pPr marL="2084421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679969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3275518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871067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466615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5062164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95549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2pPr>
      <a:lvl3pPr marL="1191097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3pPr>
      <a:lvl4pPr marL="1786646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382195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2977744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573292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168841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476439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4F7B7B2-E520-12F2-92F2-12CF6E19556B}"/>
              </a:ext>
            </a:extLst>
          </p:cNvPr>
          <p:cNvSpPr/>
          <p:nvPr userDrawn="1"/>
        </p:nvSpPr>
        <p:spPr>
          <a:xfrm>
            <a:off x="187570" y="175847"/>
            <a:ext cx="11816861" cy="6506306"/>
          </a:xfrm>
          <a:prstGeom prst="roundRect">
            <a:avLst>
              <a:gd name="adj" fmla="val 2559"/>
            </a:avLst>
          </a:prstGeom>
          <a:gradFill flip="none" rotWithShape="1">
            <a:gsLst>
              <a:gs pos="75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420D3B7-7024-CE8F-7878-6BBC98C0C52F}"/>
              </a:ext>
            </a:extLst>
          </p:cNvPr>
          <p:cNvSpPr/>
          <p:nvPr userDrawn="1"/>
        </p:nvSpPr>
        <p:spPr>
          <a:xfrm>
            <a:off x="1029790" y="1592264"/>
            <a:ext cx="4786797" cy="4537075"/>
          </a:xfrm>
          <a:prstGeom prst="roundRect">
            <a:avLst>
              <a:gd name="adj" fmla="val 6203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1A0461A-1560-9934-EFFA-2E646F151ACB}"/>
              </a:ext>
            </a:extLst>
          </p:cNvPr>
          <p:cNvSpPr/>
          <p:nvPr userDrawn="1"/>
        </p:nvSpPr>
        <p:spPr>
          <a:xfrm>
            <a:off x="6371589" y="1592264"/>
            <a:ext cx="4786797" cy="4537075"/>
          </a:xfrm>
          <a:prstGeom prst="roundRect">
            <a:avLst>
              <a:gd name="adj" fmla="val 6203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9A9A6-04D6-9D48-C1B7-844058380E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914" y="667109"/>
            <a:ext cx="815711" cy="30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5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1191097" rtl="0" eaLnBrk="1" latinLnBrk="0" hangingPunct="1">
        <a:lnSpc>
          <a:spcPct val="90000"/>
        </a:lnSpc>
        <a:spcBef>
          <a:spcPct val="0"/>
        </a:spcBef>
        <a:buNone/>
        <a:defRPr sz="57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774" indent="-297774" algn="l" defTabSz="1191097" rtl="0" eaLnBrk="1" latinLnBrk="0" hangingPunct="1">
        <a:lnSpc>
          <a:spcPct val="90000"/>
        </a:lnSpc>
        <a:spcBef>
          <a:spcPts val="1303"/>
        </a:spcBef>
        <a:buFont typeface="Arial" panose="020B0604020202020204" pitchFamily="34" charset="0"/>
        <a:buChar char="•"/>
        <a:defRPr sz="3647" kern="1200">
          <a:solidFill>
            <a:schemeClr val="tx1"/>
          </a:solidFill>
          <a:latin typeface="+mn-lt"/>
          <a:ea typeface="+mn-ea"/>
          <a:cs typeface="+mn-cs"/>
        </a:defRPr>
      </a:lvl1pPr>
      <a:lvl2pPr marL="893323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3126" kern="1200">
          <a:solidFill>
            <a:schemeClr val="tx1"/>
          </a:solidFill>
          <a:latin typeface="+mn-lt"/>
          <a:ea typeface="+mn-ea"/>
          <a:cs typeface="+mn-cs"/>
        </a:defRPr>
      </a:lvl2pPr>
      <a:lvl3pPr marL="1488872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605" kern="1200">
          <a:solidFill>
            <a:schemeClr val="tx1"/>
          </a:solidFill>
          <a:latin typeface="+mn-lt"/>
          <a:ea typeface="+mn-ea"/>
          <a:cs typeface="+mn-cs"/>
        </a:defRPr>
      </a:lvl3pPr>
      <a:lvl4pPr marL="2084421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679969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3275518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871067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466615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5062164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95549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2pPr>
      <a:lvl3pPr marL="1191097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3pPr>
      <a:lvl4pPr marL="1786646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382195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2977744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573292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168841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476439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4F7B7B2-E520-12F2-92F2-12CF6E19556B}"/>
              </a:ext>
            </a:extLst>
          </p:cNvPr>
          <p:cNvSpPr/>
          <p:nvPr userDrawn="1"/>
        </p:nvSpPr>
        <p:spPr>
          <a:xfrm>
            <a:off x="187570" y="175847"/>
            <a:ext cx="11816861" cy="6506306"/>
          </a:xfrm>
          <a:prstGeom prst="roundRect">
            <a:avLst>
              <a:gd name="adj" fmla="val 2559"/>
            </a:avLst>
          </a:prstGeom>
          <a:gradFill flip="none" rotWithShape="1">
            <a:gsLst>
              <a:gs pos="75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9A9A6-04D6-9D48-C1B7-844058380E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914" y="667109"/>
            <a:ext cx="815711" cy="303574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3E5B975-52A9-5AED-8381-7089944333A2}"/>
              </a:ext>
            </a:extLst>
          </p:cNvPr>
          <p:cNvSpPr/>
          <p:nvPr userDrawn="1"/>
        </p:nvSpPr>
        <p:spPr>
          <a:xfrm>
            <a:off x="1046041" y="1881188"/>
            <a:ext cx="3055065" cy="4248151"/>
          </a:xfrm>
          <a:prstGeom prst="roundRect">
            <a:avLst>
              <a:gd name="adj" fmla="val 6203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62DD57-87DF-0983-5499-C9E999D40286}"/>
              </a:ext>
            </a:extLst>
          </p:cNvPr>
          <p:cNvSpPr/>
          <p:nvPr userDrawn="1"/>
        </p:nvSpPr>
        <p:spPr>
          <a:xfrm>
            <a:off x="4575550" y="1881188"/>
            <a:ext cx="3055065" cy="4248151"/>
          </a:xfrm>
          <a:prstGeom prst="roundRect">
            <a:avLst>
              <a:gd name="adj" fmla="val 6203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53A4512-0454-3E47-135F-CC802BE597CE}"/>
              </a:ext>
            </a:extLst>
          </p:cNvPr>
          <p:cNvSpPr/>
          <p:nvPr userDrawn="1"/>
        </p:nvSpPr>
        <p:spPr>
          <a:xfrm>
            <a:off x="8105059" y="1881188"/>
            <a:ext cx="3055065" cy="4248151"/>
          </a:xfrm>
          <a:prstGeom prst="roundRect">
            <a:avLst>
              <a:gd name="adj" fmla="val 6203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</p:spTree>
    <p:extLst>
      <p:ext uri="{BB962C8B-B14F-4D97-AF65-F5344CB8AC3E}">
        <p14:creationId xmlns:p14="http://schemas.microsoft.com/office/powerpoint/2010/main" val="50035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l" defTabSz="1191097" rtl="0" eaLnBrk="1" latinLnBrk="0" hangingPunct="1">
        <a:lnSpc>
          <a:spcPct val="90000"/>
        </a:lnSpc>
        <a:spcBef>
          <a:spcPct val="0"/>
        </a:spcBef>
        <a:buNone/>
        <a:defRPr sz="57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774" indent="-297774" algn="l" defTabSz="1191097" rtl="0" eaLnBrk="1" latinLnBrk="0" hangingPunct="1">
        <a:lnSpc>
          <a:spcPct val="90000"/>
        </a:lnSpc>
        <a:spcBef>
          <a:spcPts val="1303"/>
        </a:spcBef>
        <a:buFont typeface="Arial" panose="020B0604020202020204" pitchFamily="34" charset="0"/>
        <a:buChar char="•"/>
        <a:defRPr sz="3647" kern="1200">
          <a:solidFill>
            <a:schemeClr val="tx1"/>
          </a:solidFill>
          <a:latin typeface="+mn-lt"/>
          <a:ea typeface="+mn-ea"/>
          <a:cs typeface="+mn-cs"/>
        </a:defRPr>
      </a:lvl1pPr>
      <a:lvl2pPr marL="893323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3126" kern="1200">
          <a:solidFill>
            <a:schemeClr val="tx1"/>
          </a:solidFill>
          <a:latin typeface="+mn-lt"/>
          <a:ea typeface="+mn-ea"/>
          <a:cs typeface="+mn-cs"/>
        </a:defRPr>
      </a:lvl2pPr>
      <a:lvl3pPr marL="1488872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605" kern="1200">
          <a:solidFill>
            <a:schemeClr val="tx1"/>
          </a:solidFill>
          <a:latin typeface="+mn-lt"/>
          <a:ea typeface="+mn-ea"/>
          <a:cs typeface="+mn-cs"/>
        </a:defRPr>
      </a:lvl3pPr>
      <a:lvl4pPr marL="2084421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679969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3275518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871067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466615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5062164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95549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2pPr>
      <a:lvl3pPr marL="1191097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3pPr>
      <a:lvl4pPr marL="1786646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382195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2977744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573292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168841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476439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047DD05-0A30-E1AC-1B72-5485488DDFD3}"/>
              </a:ext>
            </a:extLst>
          </p:cNvPr>
          <p:cNvSpPr/>
          <p:nvPr userDrawn="1"/>
        </p:nvSpPr>
        <p:spPr>
          <a:xfrm>
            <a:off x="187570" y="175847"/>
            <a:ext cx="11816861" cy="6506306"/>
          </a:xfrm>
          <a:prstGeom prst="roundRect">
            <a:avLst>
              <a:gd name="adj" fmla="val 2559"/>
            </a:avLst>
          </a:prstGeom>
          <a:gradFill flip="none" rotWithShape="1">
            <a:gsLst>
              <a:gs pos="75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420D3B7-7024-CE8F-7878-6BBC98C0C52F}"/>
              </a:ext>
            </a:extLst>
          </p:cNvPr>
          <p:cNvSpPr/>
          <p:nvPr userDrawn="1"/>
        </p:nvSpPr>
        <p:spPr>
          <a:xfrm>
            <a:off x="1029790" y="1592264"/>
            <a:ext cx="4786797" cy="4537075"/>
          </a:xfrm>
          <a:prstGeom prst="roundRect">
            <a:avLst>
              <a:gd name="adj" fmla="val 6203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1A0461A-1560-9934-EFFA-2E646F151ACB}"/>
              </a:ext>
            </a:extLst>
          </p:cNvPr>
          <p:cNvSpPr/>
          <p:nvPr userDrawn="1"/>
        </p:nvSpPr>
        <p:spPr>
          <a:xfrm>
            <a:off x="6371589" y="1592264"/>
            <a:ext cx="4786797" cy="4537075"/>
          </a:xfrm>
          <a:prstGeom prst="roundRect">
            <a:avLst>
              <a:gd name="adj" fmla="val 6203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9A9A6-04D6-9D48-C1B7-844058380E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914" y="667109"/>
            <a:ext cx="815711" cy="30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18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1191097" rtl="0" eaLnBrk="1" latinLnBrk="0" hangingPunct="1">
        <a:lnSpc>
          <a:spcPct val="90000"/>
        </a:lnSpc>
        <a:spcBef>
          <a:spcPct val="0"/>
        </a:spcBef>
        <a:buNone/>
        <a:defRPr sz="57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774" indent="-297774" algn="l" defTabSz="1191097" rtl="0" eaLnBrk="1" latinLnBrk="0" hangingPunct="1">
        <a:lnSpc>
          <a:spcPct val="90000"/>
        </a:lnSpc>
        <a:spcBef>
          <a:spcPts val="1303"/>
        </a:spcBef>
        <a:buFont typeface="Arial" panose="020B0604020202020204" pitchFamily="34" charset="0"/>
        <a:buChar char="•"/>
        <a:defRPr sz="3647" kern="1200">
          <a:solidFill>
            <a:schemeClr val="tx1"/>
          </a:solidFill>
          <a:latin typeface="+mn-lt"/>
          <a:ea typeface="+mn-ea"/>
          <a:cs typeface="+mn-cs"/>
        </a:defRPr>
      </a:lvl1pPr>
      <a:lvl2pPr marL="893323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3126" kern="1200">
          <a:solidFill>
            <a:schemeClr val="tx1"/>
          </a:solidFill>
          <a:latin typeface="+mn-lt"/>
          <a:ea typeface="+mn-ea"/>
          <a:cs typeface="+mn-cs"/>
        </a:defRPr>
      </a:lvl2pPr>
      <a:lvl3pPr marL="1488872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605" kern="1200">
          <a:solidFill>
            <a:schemeClr val="tx1"/>
          </a:solidFill>
          <a:latin typeface="+mn-lt"/>
          <a:ea typeface="+mn-ea"/>
          <a:cs typeface="+mn-cs"/>
        </a:defRPr>
      </a:lvl3pPr>
      <a:lvl4pPr marL="2084421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679969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3275518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871067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466615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5062164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95549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2pPr>
      <a:lvl3pPr marL="1191097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3pPr>
      <a:lvl4pPr marL="1786646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382195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2977744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573292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168841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476439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EF128F5-349A-8CA6-4AB7-F3ADD044F26D}"/>
              </a:ext>
            </a:extLst>
          </p:cNvPr>
          <p:cNvSpPr/>
          <p:nvPr userDrawn="1"/>
        </p:nvSpPr>
        <p:spPr>
          <a:xfrm>
            <a:off x="187570" y="175847"/>
            <a:ext cx="11816861" cy="6506306"/>
          </a:xfrm>
          <a:prstGeom prst="roundRect">
            <a:avLst>
              <a:gd name="adj" fmla="val 2559"/>
            </a:avLst>
          </a:prstGeom>
          <a:gradFill flip="none" rotWithShape="1">
            <a:gsLst>
              <a:gs pos="75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420D3B7-7024-CE8F-7878-6BBC98C0C52F}"/>
              </a:ext>
            </a:extLst>
          </p:cNvPr>
          <p:cNvSpPr/>
          <p:nvPr userDrawn="1"/>
        </p:nvSpPr>
        <p:spPr>
          <a:xfrm>
            <a:off x="1029790" y="2503358"/>
            <a:ext cx="4786797" cy="3625981"/>
          </a:xfrm>
          <a:prstGeom prst="roundRect">
            <a:avLst>
              <a:gd name="adj" fmla="val 6203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1A0461A-1560-9934-EFFA-2E646F151ACB}"/>
              </a:ext>
            </a:extLst>
          </p:cNvPr>
          <p:cNvSpPr/>
          <p:nvPr userDrawn="1"/>
        </p:nvSpPr>
        <p:spPr>
          <a:xfrm>
            <a:off x="6382099" y="2503358"/>
            <a:ext cx="4786797" cy="3625981"/>
          </a:xfrm>
          <a:prstGeom prst="roundRect">
            <a:avLst>
              <a:gd name="adj" fmla="val 6203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EF7163-CBC7-08A2-BC7B-30A80546D3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914" y="667109"/>
            <a:ext cx="815711" cy="30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2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1191097" rtl="0" eaLnBrk="1" latinLnBrk="0" hangingPunct="1">
        <a:lnSpc>
          <a:spcPct val="90000"/>
        </a:lnSpc>
        <a:spcBef>
          <a:spcPct val="0"/>
        </a:spcBef>
        <a:buNone/>
        <a:defRPr sz="57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774" indent="-297774" algn="l" defTabSz="1191097" rtl="0" eaLnBrk="1" latinLnBrk="0" hangingPunct="1">
        <a:lnSpc>
          <a:spcPct val="90000"/>
        </a:lnSpc>
        <a:spcBef>
          <a:spcPts val="1303"/>
        </a:spcBef>
        <a:buFont typeface="Arial" panose="020B0604020202020204" pitchFamily="34" charset="0"/>
        <a:buChar char="•"/>
        <a:defRPr sz="3647" kern="1200">
          <a:solidFill>
            <a:schemeClr val="tx1"/>
          </a:solidFill>
          <a:latin typeface="+mn-lt"/>
          <a:ea typeface="+mn-ea"/>
          <a:cs typeface="+mn-cs"/>
        </a:defRPr>
      </a:lvl1pPr>
      <a:lvl2pPr marL="893323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3126" kern="1200">
          <a:solidFill>
            <a:schemeClr val="tx1"/>
          </a:solidFill>
          <a:latin typeface="+mn-lt"/>
          <a:ea typeface="+mn-ea"/>
          <a:cs typeface="+mn-cs"/>
        </a:defRPr>
      </a:lvl2pPr>
      <a:lvl3pPr marL="1488872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605" kern="1200">
          <a:solidFill>
            <a:schemeClr val="tx1"/>
          </a:solidFill>
          <a:latin typeface="+mn-lt"/>
          <a:ea typeface="+mn-ea"/>
          <a:cs typeface="+mn-cs"/>
        </a:defRPr>
      </a:lvl3pPr>
      <a:lvl4pPr marL="2084421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679969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3275518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871067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466615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5062164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95549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2pPr>
      <a:lvl3pPr marL="1191097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3pPr>
      <a:lvl4pPr marL="1786646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382195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2977744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573292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168841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476439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AC128A4-8206-0C16-398C-48240102E2B0}"/>
              </a:ext>
            </a:extLst>
          </p:cNvPr>
          <p:cNvSpPr/>
          <p:nvPr userDrawn="1"/>
        </p:nvSpPr>
        <p:spPr>
          <a:xfrm>
            <a:off x="187570" y="175847"/>
            <a:ext cx="11816861" cy="6506306"/>
          </a:xfrm>
          <a:prstGeom prst="roundRect">
            <a:avLst>
              <a:gd name="adj" fmla="val 2559"/>
            </a:avLst>
          </a:prstGeom>
          <a:gradFill flip="none" rotWithShape="1">
            <a:gsLst>
              <a:gs pos="75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E1634A9-4E5F-80D1-EE46-1AAE05927122}"/>
              </a:ext>
            </a:extLst>
          </p:cNvPr>
          <p:cNvSpPr/>
          <p:nvPr userDrawn="1"/>
        </p:nvSpPr>
        <p:spPr>
          <a:xfrm>
            <a:off x="1029789" y="1592264"/>
            <a:ext cx="10130358" cy="1954501"/>
          </a:xfrm>
          <a:prstGeom prst="roundRect">
            <a:avLst>
              <a:gd name="adj" fmla="val 6203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7696E2-8C0B-F3CB-318A-902669BBCE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914" y="667109"/>
            <a:ext cx="815711" cy="30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6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1191097" rtl="0" eaLnBrk="1" latinLnBrk="0" hangingPunct="1">
        <a:lnSpc>
          <a:spcPct val="90000"/>
        </a:lnSpc>
        <a:spcBef>
          <a:spcPct val="0"/>
        </a:spcBef>
        <a:buNone/>
        <a:defRPr sz="57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774" indent="-297774" algn="l" defTabSz="1191097" rtl="0" eaLnBrk="1" latinLnBrk="0" hangingPunct="1">
        <a:lnSpc>
          <a:spcPct val="90000"/>
        </a:lnSpc>
        <a:spcBef>
          <a:spcPts val="1303"/>
        </a:spcBef>
        <a:buFont typeface="Arial" panose="020B0604020202020204" pitchFamily="34" charset="0"/>
        <a:buChar char="•"/>
        <a:defRPr sz="3647" kern="1200">
          <a:solidFill>
            <a:schemeClr val="tx1"/>
          </a:solidFill>
          <a:latin typeface="+mn-lt"/>
          <a:ea typeface="+mn-ea"/>
          <a:cs typeface="+mn-cs"/>
        </a:defRPr>
      </a:lvl1pPr>
      <a:lvl2pPr marL="893323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3126" kern="1200">
          <a:solidFill>
            <a:schemeClr val="tx1"/>
          </a:solidFill>
          <a:latin typeface="+mn-lt"/>
          <a:ea typeface="+mn-ea"/>
          <a:cs typeface="+mn-cs"/>
        </a:defRPr>
      </a:lvl2pPr>
      <a:lvl3pPr marL="1488872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605" kern="1200">
          <a:solidFill>
            <a:schemeClr val="tx1"/>
          </a:solidFill>
          <a:latin typeface="+mn-lt"/>
          <a:ea typeface="+mn-ea"/>
          <a:cs typeface="+mn-cs"/>
        </a:defRPr>
      </a:lvl3pPr>
      <a:lvl4pPr marL="2084421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679969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3275518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871067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466615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5062164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95549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2pPr>
      <a:lvl3pPr marL="1191097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3pPr>
      <a:lvl4pPr marL="1786646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382195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2977744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573292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168841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476439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3BEFF0F-153F-C5F1-9558-13DC8EF5C1AA}"/>
              </a:ext>
            </a:extLst>
          </p:cNvPr>
          <p:cNvSpPr/>
          <p:nvPr userDrawn="1"/>
        </p:nvSpPr>
        <p:spPr>
          <a:xfrm>
            <a:off x="187570" y="175847"/>
            <a:ext cx="11816861" cy="6506306"/>
          </a:xfrm>
          <a:prstGeom prst="roundRect">
            <a:avLst>
              <a:gd name="adj" fmla="val 2559"/>
            </a:avLst>
          </a:prstGeom>
          <a:gradFill flip="none" rotWithShape="1">
            <a:gsLst>
              <a:gs pos="75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E1634A9-4E5F-80D1-EE46-1AAE05927122}"/>
              </a:ext>
            </a:extLst>
          </p:cNvPr>
          <p:cNvSpPr/>
          <p:nvPr userDrawn="1"/>
        </p:nvSpPr>
        <p:spPr>
          <a:xfrm>
            <a:off x="4697505" y="1592264"/>
            <a:ext cx="6462641" cy="4550959"/>
          </a:xfrm>
          <a:prstGeom prst="roundRect">
            <a:avLst>
              <a:gd name="adj" fmla="val 6203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7696E2-8C0B-F3CB-318A-902669BBCE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7914" y="667109"/>
            <a:ext cx="815711" cy="30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50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1191097" rtl="0" eaLnBrk="1" latinLnBrk="0" hangingPunct="1">
        <a:lnSpc>
          <a:spcPct val="90000"/>
        </a:lnSpc>
        <a:spcBef>
          <a:spcPct val="0"/>
        </a:spcBef>
        <a:buNone/>
        <a:defRPr sz="57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7774" indent="-297774" algn="l" defTabSz="1191097" rtl="0" eaLnBrk="1" latinLnBrk="0" hangingPunct="1">
        <a:lnSpc>
          <a:spcPct val="90000"/>
        </a:lnSpc>
        <a:spcBef>
          <a:spcPts val="1303"/>
        </a:spcBef>
        <a:buFont typeface="Arial" panose="020B0604020202020204" pitchFamily="34" charset="0"/>
        <a:buChar char="•"/>
        <a:defRPr sz="3647" kern="1200">
          <a:solidFill>
            <a:schemeClr val="tx1"/>
          </a:solidFill>
          <a:latin typeface="+mn-lt"/>
          <a:ea typeface="+mn-ea"/>
          <a:cs typeface="+mn-cs"/>
        </a:defRPr>
      </a:lvl1pPr>
      <a:lvl2pPr marL="893323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3126" kern="1200">
          <a:solidFill>
            <a:schemeClr val="tx1"/>
          </a:solidFill>
          <a:latin typeface="+mn-lt"/>
          <a:ea typeface="+mn-ea"/>
          <a:cs typeface="+mn-cs"/>
        </a:defRPr>
      </a:lvl2pPr>
      <a:lvl3pPr marL="1488872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605" kern="1200">
          <a:solidFill>
            <a:schemeClr val="tx1"/>
          </a:solidFill>
          <a:latin typeface="+mn-lt"/>
          <a:ea typeface="+mn-ea"/>
          <a:cs typeface="+mn-cs"/>
        </a:defRPr>
      </a:lvl3pPr>
      <a:lvl4pPr marL="2084421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679969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3275518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871067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466615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5062164" indent="-297774" algn="l" defTabSz="1191097" rtl="0" eaLnBrk="1" latinLnBrk="0" hangingPunct="1">
        <a:lnSpc>
          <a:spcPct val="90000"/>
        </a:lnSpc>
        <a:spcBef>
          <a:spcPts val="651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95549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2pPr>
      <a:lvl3pPr marL="1191097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3pPr>
      <a:lvl4pPr marL="1786646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382195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2977744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573292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168841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4764390" algn="l" defTabSz="1191097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jp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B2AE5-78C7-67E4-D4B1-20C7FDC20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9" y="1673"/>
            <a:ext cx="12194978" cy="68563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555CC1-98E0-DDBC-C2E0-8006E957FA1E}"/>
              </a:ext>
            </a:extLst>
          </p:cNvPr>
          <p:cNvSpPr txBox="1"/>
          <p:nvPr/>
        </p:nvSpPr>
        <p:spPr>
          <a:xfrm>
            <a:off x="1025701" y="630365"/>
            <a:ext cx="6091791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Возможности </a:t>
            </a:r>
          </a:p>
          <a:p>
            <a:r>
              <a:rPr lang="ru-RU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«БАС»</a:t>
            </a:r>
          </a:p>
          <a:p>
            <a:r>
              <a:rPr lang="ru-RU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беспилотной </a:t>
            </a:r>
          </a:p>
          <a:p>
            <a:r>
              <a:rPr lang="ru-RU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логистике</a:t>
            </a:r>
            <a:endParaRPr lang="ru-RU" sz="29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31285C-37D0-8E12-2896-615A0F28E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115" y="5339169"/>
            <a:ext cx="4239401" cy="91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54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BADFE51-278F-F566-D14F-3A0C66C2B973}"/>
              </a:ext>
            </a:extLst>
          </p:cNvPr>
          <p:cNvSpPr txBox="1"/>
          <p:nvPr/>
        </p:nvSpPr>
        <p:spPr>
          <a:xfrm>
            <a:off x="1031875" y="600775"/>
            <a:ext cx="7873618" cy="4462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9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ТИПЫ БАС</a:t>
            </a:r>
            <a:endParaRPr lang="x-none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06C42A-97EB-445C-9063-28C65A9B94E9}"/>
              </a:ext>
            </a:extLst>
          </p:cNvPr>
          <p:cNvSpPr txBox="1"/>
          <p:nvPr/>
        </p:nvSpPr>
        <p:spPr>
          <a:xfrm>
            <a:off x="1031875" y="1401110"/>
            <a:ext cx="939863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0F069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Услугу планируется оказывать на следующих моделях БАС:</a:t>
            </a:r>
          </a:p>
          <a:p>
            <a:endParaRPr lang="ru-RU" sz="1600" b="1" dirty="0">
              <a:solidFill>
                <a:srgbClr val="0F069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FB50375-C83E-4BAC-A313-3EA4B4D8490A}"/>
              </a:ext>
            </a:extLst>
          </p:cNvPr>
          <p:cNvGraphicFramePr>
            <a:graphicFrameLocks noGrp="1"/>
          </p:cNvGraphicFramePr>
          <p:nvPr/>
        </p:nvGraphicFramePr>
        <p:xfrm>
          <a:off x="1031875" y="1877512"/>
          <a:ext cx="10332810" cy="3384955"/>
        </p:xfrm>
        <a:graphic>
          <a:graphicData uri="http://schemas.openxmlformats.org/drawingml/2006/table">
            <a:tbl>
              <a:tblPr/>
              <a:tblGrid>
                <a:gridCol w="2378757">
                  <a:extLst>
                    <a:ext uri="{9D8B030D-6E8A-4147-A177-3AD203B41FA5}">
                      <a16:colId xmlns:a16="http://schemas.microsoft.com/office/drawing/2014/main" val="2020432526"/>
                    </a:ext>
                  </a:extLst>
                </a:gridCol>
                <a:gridCol w="1535532">
                  <a:extLst>
                    <a:ext uri="{9D8B030D-6E8A-4147-A177-3AD203B41FA5}">
                      <a16:colId xmlns:a16="http://schemas.microsoft.com/office/drawing/2014/main" val="1263067370"/>
                    </a:ext>
                  </a:extLst>
                </a:gridCol>
                <a:gridCol w="1535532">
                  <a:extLst>
                    <a:ext uri="{9D8B030D-6E8A-4147-A177-3AD203B41FA5}">
                      <a16:colId xmlns:a16="http://schemas.microsoft.com/office/drawing/2014/main" val="1049983007"/>
                    </a:ext>
                  </a:extLst>
                </a:gridCol>
                <a:gridCol w="1571662">
                  <a:extLst>
                    <a:ext uri="{9D8B030D-6E8A-4147-A177-3AD203B41FA5}">
                      <a16:colId xmlns:a16="http://schemas.microsoft.com/office/drawing/2014/main" val="1374646577"/>
                    </a:ext>
                  </a:extLst>
                </a:gridCol>
                <a:gridCol w="1716183">
                  <a:extLst>
                    <a:ext uri="{9D8B030D-6E8A-4147-A177-3AD203B41FA5}">
                      <a16:colId xmlns:a16="http://schemas.microsoft.com/office/drawing/2014/main" val="902001041"/>
                    </a:ext>
                  </a:extLst>
                </a:gridCol>
                <a:gridCol w="1595144">
                  <a:extLst>
                    <a:ext uri="{9D8B030D-6E8A-4147-A177-3AD203B41FA5}">
                      <a16:colId xmlns:a16="http://schemas.microsoft.com/office/drawing/2014/main" val="2346387276"/>
                    </a:ext>
                  </a:extLst>
                </a:gridCol>
              </a:tblGrid>
              <a:tr h="648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НАИМЕНОВАНИЕ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ПРОИЗВОДИТЕЛЯ</a:t>
                      </a:r>
                    </a:p>
                  </a:txBody>
                  <a:tcPr marL="0" marR="0" marT="1440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НАИМЕНОВАНИЕ 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МОДЕЛИ</a:t>
                      </a:r>
                    </a:p>
                  </a:txBody>
                  <a:tcPr marL="0" marR="0" marT="1440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КОНСТРУКТИВНЫЙ 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ТИП БАС</a:t>
                      </a:r>
                    </a:p>
                  </a:txBody>
                  <a:tcPr marL="0" marR="0" marT="1440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МАКСИМАЛЬНАЯ ГРУЗОПОДЪЕМНОСТЬ,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КГ</a:t>
                      </a:r>
                    </a:p>
                  </a:txBody>
                  <a:tcPr marL="36000" marR="72000" marT="144000" marB="720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МАКСИМАЛЬНАЯ 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ДАЛЬНОСТЬ ПОЛЕТА, 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КМ </a:t>
                      </a:r>
                    </a:p>
                  </a:txBody>
                  <a:tcPr marL="36000" marR="72000" marT="144000" marB="720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СТОИМОСТЬ</a:t>
                      </a:r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ЛЕТНОГО ЧАСА,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ТЫС. РУБ.*</a:t>
                      </a:r>
                    </a:p>
                  </a:txBody>
                  <a:tcPr marL="36000" marR="72000" marT="144000" marB="7200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6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964407"/>
                  </a:ext>
                </a:extLst>
              </a:tr>
              <a:tr h="52550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ЛЕТАЮЩИЕ МАШИНЫ ТЮРИНГА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Т</a:t>
                      </a:r>
                      <a:r>
                        <a:rPr lang="en-US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FM</a:t>
                      </a:r>
                      <a:r>
                        <a:rPr lang="ru-RU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-</a:t>
                      </a:r>
                      <a:r>
                        <a:rPr lang="ru-RU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VTOL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15</a:t>
                      </a:r>
                    </a:p>
                  </a:txBody>
                  <a:tcPr marL="72000" marR="72000" marT="108000" marB="108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200</a:t>
                      </a:r>
                    </a:p>
                  </a:txBody>
                  <a:tcPr marL="72000" marR="72000" marT="108000" marB="108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30-40</a:t>
                      </a:r>
                    </a:p>
                  </a:txBody>
                  <a:tcPr marL="72000" marR="72000" marT="108000" marB="108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006536"/>
                  </a:ext>
                </a:extLst>
              </a:tr>
              <a:tr h="516501">
                <a:tc vMerge="1"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ЛЕТАЮЩИЕ МАШИНЫ ТЮРИНГА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Т - 300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VTOL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100</a:t>
                      </a:r>
                    </a:p>
                  </a:txBody>
                  <a:tcPr marL="72000" marR="72000" marT="108000" marB="108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200</a:t>
                      </a:r>
                    </a:p>
                  </a:txBody>
                  <a:tcPr marL="72000" marR="72000" marT="108000" marB="108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50-70</a:t>
                      </a:r>
                    </a:p>
                  </a:txBody>
                  <a:tcPr marL="72000" marR="72000" marT="108000" marB="108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859835"/>
                  </a:ext>
                </a:extLst>
              </a:tr>
              <a:tr h="4527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РАДАР ММС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БВС ВТ - 440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Вертолёт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100</a:t>
                      </a:r>
                    </a:p>
                  </a:txBody>
                  <a:tcPr marL="72000" marR="72000" marT="108000" marB="108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300</a:t>
                      </a:r>
                    </a:p>
                  </a:txBody>
                  <a:tcPr marL="72000" marR="72000" marT="108000" marB="108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91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0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0-1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72000" marR="72000" marT="108000" marB="108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391674"/>
                  </a:ext>
                </a:extLst>
              </a:tr>
              <a:tr h="411923"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БЕРКУТ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БЕРКУТ 200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91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Вертолёт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200</a:t>
                      </a:r>
                    </a:p>
                  </a:txBody>
                  <a:tcPr marL="72000" marR="72000" marT="108000" marB="108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300</a:t>
                      </a:r>
                    </a:p>
                  </a:txBody>
                  <a:tcPr marL="72000" marR="72000" marT="108000" marB="108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0-1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5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72000" marR="72000" marT="108000" marB="108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852088"/>
                  </a:ext>
                </a:extLst>
              </a:tr>
              <a:tr h="420677">
                <a:tc vMerge="1">
                  <a:txBody>
                    <a:bodyPr/>
                    <a:lstStyle/>
                    <a:p>
                      <a:pPr algn="l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КА 26 БП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91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Вертолёт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700</a:t>
                      </a:r>
                    </a:p>
                  </a:txBody>
                  <a:tcPr marL="72000" marR="72000" marT="108000" marB="108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480</a:t>
                      </a:r>
                    </a:p>
                  </a:txBody>
                  <a:tcPr marL="72000" marR="72000" marT="108000" marB="108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200-250</a:t>
                      </a:r>
                    </a:p>
                  </a:txBody>
                  <a:tcPr marL="72000" marR="72000" marT="108000" marB="108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752492"/>
                  </a:ext>
                </a:extLst>
              </a:tr>
              <a:tr h="409591">
                <a:tc vMerge="1">
                  <a:txBody>
                    <a:bodyPr/>
                    <a:lstStyle/>
                    <a:p>
                      <a:pPr algn="l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МИ2 БП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91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Вертолёт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900</a:t>
                      </a:r>
                    </a:p>
                  </a:txBody>
                  <a:tcPr marL="72000" marR="72000" marT="108000" marB="108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580</a:t>
                      </a:r>
                    </a:p>
                  </a:txBody>
                  <a:tcPr marL="72000" marR="72000" marT="108000" marB="108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250-280</a:t>
                      </a:r>
                    </a:p>
                  </a:txBody>
                  <a:tcPr marL="72000" marR="72000" marT="108000" marB="108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618684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755689D-DB72-452D-B5F9-5589F2DC4F89}"/>
              </a:ext>
            </a:extLst>
          </p:cNvPr>
          <p:cNvSpPr/>
          <p:nvPr/>
        </p:nvSpPr>
        <p:spPr>
          <a:xfrm>
            <a:off x="1031875" y="5708848"/>
            <a:ext cx="10060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* при базовых условиях эксплуатации (не учтены капитальные затраты на инфраструктуру и операционного использования воздушных судов </a:t>
            </a:r>
            <a:br>
              <a:rPr lang="ru-RU" sz="1400" dirty="0">
                <a:solidFill>
                  <a:schemeClr val="bg2">
                    <a:lumMod val="5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</a:b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в условиях Крайнего Севера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78237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AC6D2E-7769-3CE9-6D94-05F06DAC45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06" r="8806"/>
          <a:stretch/>
        </p:blipFill>
        <p:spPr>
          <a:xfrm>
            <a:off x="7109138" y="2302253"/>
            <a:ext cx="4050986" cy="3283897"/>
          </a:xfrm>
          <a:custGeom>
            <a:avLst/>
            <a:gdLst>
              <a:gd name="connsiteX0" fmla="*/ 281435 w 4783138"/>
              <a:gd name="connsiteY0" fmla="*/ 0 h 4537075"/>
              <a:gd name="connsiteX1" fmla="*/ 4501703 w 4783138"/>
              <a:gd name="connsiteY1" fmla="*/ 0 h 4537075"/>
              <a:gd name="connsiteX2" fmla="*/ 4783138 w 4783138"/>
              <a:gd name="connsiteY2" fmla="*/ 281435 h 4537075"/>
              <a:gd name="connsiteX3" fmla="*/ 4783138 w 4783138"/>
              <a:gd name="connsiteY3" fmla="*/ 4255640 h 4537075"/>
              <a:gd name="connsiteX4" fmla="*/ 4501703 w 4783138"/>
              <a:gd name="connsiteY4" fmla="*/ 4537075 h 4537075"/>
              <a:gd name="connsiteX5" fmla="*/ 281435 w 4783138"/>
              <a:gd name="connsiteY5" fmla="*/ 4537075 h 4537075"/>
              <a:gd name="connsiteX6" fmla="*/ 0 w 4783138"/>
              <a:gd name="connsiteY6" fmla="*/ 4255640 h 4537075"/>
              <a:gd name="connsiteX7" fmla="*/ 0 w 4783138"/>
              <a:gd name="connsiteY7" fmla="*/ 281435 h 4537075"/>
              <a:gd name="connsiteX8" fmla="*/ 281435 w 4783138"/>
              <a:gd name="connsiteY8" fmla="*/ 0 h 453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83138" h="4537075">
                <a:moveTo>
                  <a:pt x="281435" y="0"/>
                </a:moveTo>
                <a:lnTo>
                  <a:pt x="4501703" y="0"/>
                </a:lnTo>
                <a:cubicBezTo>
                  <a:pt x="4657135" y="0"/>
                  <a:pt x="4783138" y="126003"/>
                  <a:pt x="4783138" y="281435"/>
                </a:cubicBezTo>
                <a:lnTo>
                  <a:pt x="4783138" y="4255640"/>
                </a:lnTo>
                <a:cubicBezTo>
                  <a:pt x="4783138" y="4411072"/>
                  <a:pt x="4657135" y="4537075"/>
                  <a:pt x="4501703" y="4537075"/>
                </a:cubicBezTo>
                <a:lnTo>
                  <a:pt x="281435" y="4537075"/>
                </a:lnTo>
                <a:cubicBezTo>
                  <a:pt x="126003" y="4537075"/>
                  <a:pt x="0" y="4411072"/>
                  <a:pt x="0" y="4255640"/>
                </a:cubicBezTo>
                <a:lnTo>
                  <a:pt x="0" y="281435"/>
                </a:lnTo>
                <a:cubicBezTo>
                  <a:pt x="0" y="126003"/>
                  <a:pt x="126003" y="0"/>
                  <a:pt x="281435" y="0"/>
                </a:cubicBezTo>
                <a:close/>
              </a:path>
            </a:pathLst>
          </a:custGeom>
          <a:effectLst>
            <a:outerShdw blurRad="279400" dist="139700" dir="3000000" sx="96000" sy="96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ADFE51-278F-F566-D14F-3A0C66C2B973}"/>
              </a:ext>
            </a:extLst>
          </p:cNvPr>
          <p:cNvSpPr txBox="1"/>
          <p:nvPr/>
        </p:nvSpPr>
        <p:spPr>
          <a:xfrm>
            <a:off x="1031875" y="600775"/>
            <a:ext cx="7873618" cy="13388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9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СПЕЦИАЛИСТЫ ДЛЯ ОБСЛУЖИВАНИЯ ТЯЖЕЛЫХ ЛОГИСТИЧЕСКИХ БАС</a:t>
            </a:r>
          </a:p>
          <a:p>
            <a:endParaRPr lang="x-none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724350E7-0C16-3A39-142E-FD3CFE003A3B}"/>
              </a:ext>
            </a:extLst>
          </p:cNvPr>
          <p:cNvGraphicFramePr>
            <a:graphicFrameLocks noGrp="1"/>
          </p:cNvGraphicFramePr>
          <p:nvPr/>
        </p:nvGraphicFramePr>
        <p:xfrm>
          <a:off x="1039089" y="2327564"/>
          <a:ext cx="5753597" cy="3258586"/>
        </p:xfrm>
        <a:graphic>
          <a:graphicData uri="http://schemas.openxmlformats.org/drawingml/2006/table">
            <a:tbl>
              <a:tblPr/>
              <a:tblGrid>
                <a:gridCol w="4767945">
                  <a:extLst>
                    <a:ext uri="{9D8B030D-6E8A-4147-A177-3AD203B41FA5}">
                      <a16:colId xmlns:a16="http://schemas.microsoft.com/office/drawing/2014/main" val="1049983007"/>
                    </a:ext>
                  </a:extLst>
                </a:gridCol>
                <a:gridCol w="985652">
                  <a:extLst>
                    <a:ext uri="{9D8B030D-6E8A-4147-A177-3AD203B41FA5}">
                      <a16:colId xmlns:a16="http://schemas.microsoft.com/office/drawing/2014/main" val="1374646577"/>
                    </a:ext>
                  </a:extLst>
                </a:gridCol>
              </a:tblGrid>
              <a:tr h="279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СПЕЦИАЛИСТ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КОЛ</a:t>
                      </a: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-</a:t>
                      </a:r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ВО (ЧЕЛ</a:t>
                      </a: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.</a:t>
                      </a:r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6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964407"/>
                  </a:ext>
                </a:extLst>
              </a:tr>
              <a:tr h="278772">
                <a:tc>
                  <a:txBody>
                    <a:bodyPr/>
                    <a:lstStyle/>
                    <a:p>
                      <a:r>
                        <a:rPr lang="ru-RU" sz="1000" dirty="0"/>
                        <a:t>Внешний пилот </a:t>
                      </a:r>
                      <a:endParaRPr lang="ru-RU" sz="1000" b="0" i="0" kern="1200" dirty="0"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7</a:t>
                      </a:r>
                      <a:endParaRPr lang="ru-RU" sz="12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006536"/>
                  </a:ext>
                </a:extLst>
              </a:tr>
              <a:tr h="278772">
                <a:tc>
                  <a:txBody>
                    <a:bodyPr/>
                    <a:lstStyle/>
                    <a:p>
                      <a:r>
                        <a:rPr lang="ru-RU" sz="1000" dirty="0"/>
                        <a:t>Технический состав по обслуживанию планера</a:t>
                      </a:r>
                      <a:endParaRPr lang="ru-RU" sz="1000" b="0" i="0" kern="1200" dirty="0"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859835"/>
                  </a:ext>
                </a:extLst>
              </a:tr>
              <a:tr h="278772">
                <a:tc>
                  <a:txBody>
                    <a:bodyPr/>
                    <a:lstStyle/>
                    <a:p>
                      <a:r>
                        <a:rPr lang="ru-RU" sz="1000" dirty="0"/>
                        <a:t>Технический состав по обслуживаю радио-электронного оборудования </a:t>
                      </a:r>
                      <a:endParaRPr lang="ru-RU" sz="1000" b="0" i="0" kern="1200" dirty="0"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391674"/>
                  </a:ext>
                </a:extLst>
              </a:tr>
              <a:tr h="214239">
                <a:tc>
                  <a:txBody>
                    <a:bodyPr/>
                    <a:lstStyle/>
                    <a:p>
                      <a:r>
                        <a:rPr lang="ru-RU" sz="1000" dirty="0"/>
                        <a:t>Программист</a:t>
                      </a:r>
                      <a:endParaRPr lang="ru-RU" sz="1000" b="0" i="0" kern="1200" dirty="0"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852088"/>
                  </a:ext>
                </a:extLst>
              </a:tr>
              <a:tr h="214239">
                <a:tc>
                  <a:txBody>
                    <a:bodyPr/>
                    <a:lstStyle/>
                    <a:p>
                      <a:r>
                        <a:rPr lang="ru-RU" sz="1000" dirty="0"/>
                        <a:t>Инструкторский состав</a:t>
                      </a:r>
                      <a:endParaRPr lang="ru-RU" sz="1000" b="0" i="0" kern="1200" dirty="0"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752492"/>
                  </a:ext>
                </a:extLst>
              </a:tr>
              <a:tr h="214239">
                <a:tc>
                  <a:txBody>
                    <a:bodyPr/>
                    <a:lstStyle/>
                    <a:p>
                      <a:r>
                        <a:rPr lang="ru-RU" sz="1000" dirty="0"/>
                        <a:t>Техник-инструктор</a:t>
                      </a:r>
                      <a:endParaRPr lang="ru-RU" sz="1000" b="0" i="0" kern="1200" dirty="0"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618684"/>
                  </a:ext>
                </a:extLst>
              </a:tr>
              <a:tr h="214239">
                <a:tc>
                  <a:txBody>
                    <a:bodyPr/>
                    <a:lstStyle/>
                    <a:p>
                      <a:r>
                        <a:rPr lang="ru-RU" sz="1000" dirty="0"/>
                        <a:t>Внешний пилот-инспектор</a:t>
                      </a:r>
                      <a:endParaRPr lang="ru-RU" sz="1000" b="0" i="0" kern="1200" dirty="0"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62671"/>
                  </a:ext>
                </a:extLst>
              </a:tr>
              <a:tr h="214239">
                <a:tc>
                  <a:txBody>
                    <a:bodyPr/>
                    <a:lstStyle/>
                    <a:p>
                      <a:r>
                        <a:rPr lang="ru-RU" sz="1000" dirty="0"/>
                        <a:t>Внешний пилот-инструктор методического отдела </a:t>
                      </a:r>
                      <a:endParaRPr lang="ru-RU" sz="1000" b="0" i="0" kern="1200" dirty="0"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2261616"/>
                  </a:ext>
                </a:extLst>
              </a:tr>
              <a:tr h="214239">
                <a:tc>
                  <a:txBody>
                    <a:bodyPr/>
                    <a:lstStyle/>
                    <a:p>
                      <a:r>
                        <a:rPr lang="ru-RU" sz="1000" dirty="0"/>
                        <a:t>Начальник отдела авиационной безопасности </a:t>
                      </a:r>
                      <a:endParaRPr lang="ru-RU" sz="1000" b="0" i="0" kern="1200" dirty="0"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765587"/>
                  </a:ext>
                </a:extLst>
              </a:tr>
              <a:tr h="214239">
                <a:tc>
                  <a:txBody>
                    <a:bodyPr/>
                    <a:lstStyle/>
                    <a:p>
                      <a:r>
                        <a:rPr lang="ru-RU" sz="1000" dirty="0"/>
                        <a:t>Начальник отдела безопасности полетов </a:t>
                      </a:r>
                      <a:endParaRPr lang="ru-RU" sz="1000" b="0" i="0" kern="1200" dirty="0"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8481046"/>
                  </a:ext>
                </a:extLst>
              </a:tr>
              <a:tr h="214239">
                <a:tc>
                  <a:txBody>
                    <a:bodyPr/>
                    <a:lstStyle/>
                    <a:p>
                      <a:r>
                        <a:rPr lang="ru-RU" sz="1000" dirty="0"/>
                        <a:t>Начальник отдела сертификации </a:t>
                      </a:r>
                      <a:endParaRPr lang="ru-RU" sz="1000" b="0" i="0" kern="1200" dirty="0"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431292"/>
                  </a:ext>
                </a:extLst>
              </a:tr>
              <a:tr h="214239">
                <a:tc>
                  <a:txBody>
                    <a:bodyPr/>
                    <a:lstStyle/>
                    <a:p>
                      <a:r>
                        <a:rPr lang="ru-RU" sz="1000" dirty="0"/>
                        <a:t>Высшее летное руководство </a:t>
                      </a:r>
                      <a:endParaRPr lang="ru-RU" sz="1000" b="0" i="0" kern="1200" dirty="0"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8634863"/>
                  </a:ext>
                </a:extLst>
              </a:tr>
              <a:tr h="214239">
                <a:tc>
                  <a:txBody>
                    <a:bodyPr/>
                    <a:lstStyle/>
                    <a:p>
                      <a:r>
                        <a:rPr lang="ru-RU" sz="1000" b="1" dirty="0"/>
                        <a:t>Всего:  </a:t>
                      </a:r>
                      <a:endParaRPr lang="ru-RU" sz="1000" b="0" i="0" kern="1200" dirty="0"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44</a:t>
                      </a:r>
                      <a:endParaRPr lang="ru-RU" sz="12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624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D56AD2E-D374-2081-B50E-BDFC59FBDA56}"/>
              </a:ext>
            </a:extLst>
          </p:cNvPr>
          <p:cNvSpPr txBox="1"/>
          <p:nvPr/>
        </p:nvSpPr>
        <p:spPr>
          <a:xfrm>
            <a:off x="1010653" y="1677438"/>
            <a:ext cx="6969565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500" dirty="0">
                <a:solidFill>
                  <a:srgbClr val="0F069F"/>
                </a:solidFill>
              </a:rPr>
              <a:t>Минимальный состав высококвалифицированных специалистов</a:t>
            </a:r>
            <a:endParaRPr lang="en-US" sz="1500" dirty="0">
              <a:solidFill>
                <a:srgbClr val="0F069F"/>
              </a:solidFill>
            </a:endParaRPr>
          </a:p>
          <a:p>
            <a:r>
              <a:rPr lang="ru-RU" sz="1500" dirty="0">
                <a:solidFill>
                  <a:srgbClr val="0F069F"/>
                </a:solidFill>
              </a:rPr>
              <a:t>на 1 БАС взлетной массой более 30 кг:</a:t>
            </a:r>
            <a:endParaRPr lang="en-UZ" sz="1500" dirty="0">
              <a:solidFill>
                <a:srgbClr val="0F069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B68783-387F-3BB8-4B49-C606619CA64D}"/>
              </a:ext>
            </a:extLst>
          </p:cNvPr>
          <p:cNvSpPr txBox="1"/>
          <p:nvPr/>
        </p:nvSpPr>
        <p:spPr>
          <a:xfrm>
            <a:off x="1039088" y="5948801"/>
            <a:ext cx="7373388" cy="2308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500" dirty="0">
                <a:solidFill>
                  <a:srgbClr val="0F069F"/>
                </a:solidFill>
              </a:rPr>
              <a:t>Все специалисты должны иметь подтвержденное профобразование. </a:t>
            </a:r>
          </a:p>
        </p:txBody>
      </p:sp>
    </p:spTree>
    <p:extLst>
      <p:ext uri="{BB962C8B-B14F-4D97-AF65-F5344CB8AC3E}">
        <p14:creationId xmlns:p14="http://schemas.microsoft.com/office/powerpoint/2010/main" val="4215370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2B1D824-3778-48DA-5BE7-578C0AEFB1E3}"/>
              </a:ext>
            </a:extLst>
          </p:cNvPr>
          <p:cNvSpPr/>
          <p:nvPr/>
        </p:nvSpPr>
        <p:spPr>
          <a:xfrm>
            <a:off x="1044644" y="1592264"/>
            <a:ext cx="4786797" cy="4537075"/>
          </a:xfrm>
          <a:prstGeom prst="roundRect">
            <a:avLst>
              <a:gd name="adj" fmla="val 6203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69F80B-F601-4786-A2AB-C4469FA048B7}"/>
              </a:ext>
            </a:extLst>
          </p:cNvPr>
          <p:cNvSpPr txBox="1"/>
          <p:nvPr/>
        </p:nvSpPr>
        <p:spPr>
          <a:xfrm>
            <a:off x="1031875" y="600775"/>
            <a:ext cx="7873618" cy="4462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T-300</a:t>
            </a:r>
            <a:endParaRPr lang="x-none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8CB842-6B4E-F8DD-FA0C-834B58D1D0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55" r="24068" b="2856"/>
          <a:stretch>
            <a:fillRect/>
          </a:stretch>
        </p:blipFill>
        <p:spPr>
          <a:xfrm>
            <a:off x="6395475" y="1592263"/>
            <a:ext cx="4764650" cy="4519538"/>
          </a:xfrm>
          <a:custGeom>
            <a:avLst/>
            <a:gdLst>
              <a:gd name="connsiteX0" fmla="*/ 281435 w 4783138"/>
              <a:gd name="connsiteY0" fmla="*/ 0 h 4537075"/>
              <a:gd name="connsiteX1" fmla="*/ 4501703 w 4783138"/>
              <a:gd name="connsiteY1" fmla="*/ 0 h 4537075"/>
              <a:gd name="connsiteX2" fmla="*/ 4783138 w 4783138"/>
              <a:gd name="connsiteY2" fmla="*/ 281435 h 4537075"/>
              <a:gd name="connsiteX3" fmla="*/ 4783138 w 4783138"/>
              <a:gd name="connsiteY3" fmla="*/ 4255640 h 4537075"/>
              <a:gd name="connsiteX4" fmla="*/ 4501703 w 4783138"/>
              <a:gd name="connsiteY4" fmla="*/ 4537075 h 4537075"/>
              <a:gd name="connsiteX5" fmla="*/ 281435 w 4783138"/>
              <a:gd name="connsiteY5" fmla="*/ 4537075 h 4537075"/>
              <a:gd name="connsiteX6" fmla="*/ 0 w 4783138"/>
              <a:gd name="connsiteY6" fmla="*/ 4255640 h 4537075"/>
              <a:gd name="connsiteX7" fmla="*/ 0 w 4783138"/>
              <a:gd name="connsiteY7" fmla="*/ 281435 h 4537075"/>
              <a:gd name="connsiteX8" fmla="*/ 281435 w 4783138"/>
              <a:gd name="connsiteY8" fmla="*/ 0 h 453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83138" h="4537075">
                <a:moveTo>
                  <a:pt x="281435" y="0"/>
                </a:moveTo>
                <a:lnTo>
                  <a:pt x="4501703" y="0"/>
                </a:lnTo>
                <a:cubicBezTo>
                  <a:pt x="4657135" y="0"/>
                  <a:pt x="4783138" y="126003"/>
                  <a:pt x="4783138" y="281435"/>
                </a:cubicBezTo>
                <a:lnTo>
                  <a:pt x="4783138" y="4255640"/>
                </a:lnTo>
                <a:cubicBezTo>
                  <a:pt x="4783138" y="4411072"/>
                  <a:pt x="4657135" y="4537075"/>
                  <a:pt x="4501703" y="4537075"/>
                </a:cubicBezTo>
                <a:lnTo>
                  <a:pt x="281435" y="4537075"/>
                </a:lnTo>
                <a:cubicBezTo>
                  <a:pt x="126003" y="4537075"/>
                  <a:pt x="0" y="4411072"/>
                  <a:pt x="0" y="4255640"/>
                </a:cubicBezTo>
                <a:lnTo>
                  <a:pt x="0" y="281435"/>
                </a:lnTo>
                <a:cubicBezTo>
                  <a:pt x="0" y="126003"/>
                  <a:pt x="126003" y="0"/>
                  <a:pt x="281435" y="0"/>
                </a:cubicBezTo>
                <a:close/>
              </a:path>
            </a:pathLst>
          </a:custGeom>
          <a:effectLst>
            <a:outerShdw blurRad="279400" dist="139700" dir="3000000" sx="96000" sy="96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C11007-0BF8-3FCA-7C9C-2344B83ECE3B}"/>
              </a:ext>
            </a:extLst>
          </p:cNvPr>
          <p:cNvSpPr txBox="1"/>
          <p:nvPr/>
        </p:nvSpPr>
        <p:spPr>
          <a:xfrm>
            <a:off x="1454150" y="1881188"/>
            <a:ext cx="3938588" cy="227754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600" b="1" dirty="0">
                <a:solidFill>
                  <a:srgbClr val="0433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ЛМТ Т300 </a:t>
            </a:r>
            <a:endParaRPr lang="ru-RU" sz="1600" dirty="0">
              <a:solidFill>
                <a:srgbClr val="04339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Тип силовой установки:</a:t>
            </a:r>
            <a:r>
              <a:rPr lang="en-US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ru-RU" sz="12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Э</a:t>
            </a:r>
            <a:r>
              <a:rPr lang="ru-RU" sz="12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лектро</a:t>
            </a:r>
            <a:endParaRPr lang="en-US" sz="1200" b="1" u="sng" dirty="0"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Весовая категория:</a:t>
            </a:r>
            <a:r>
              <a:rPr lang="en-US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100 — 500 кг</a:t>
            </a:r>
          </a:p>
          <a:p>
            <a:endParaRPr lang="ru-RU" sz="1200" dirty="0"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Полезная нагрузка: 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Грузовой отсек</a:t>
            </a:r>
          </a:p>
          <a:p>
            <a:endParaRPr lang="ru-RU" sz="12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Максимальная взлетная масса:</a:t>
            </a:r>
            <a:r>
              <a:rPr lang="en-US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400 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кг</a:t>
            </a:r>
            <a:b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Максимальное время полета: </a:t>
            </a:r>
            <a:r>
              <a:rPr lang="en-US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300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мин</a:t>
            </a:r>
            <a:b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Максимальная скорость: 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1</a:t>
            </a:r>
            <a:r>
              <a:rPr lang="en-US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7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0 км/ч</a:t>
            </a:r>
            <a:b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Максимальная полезная нагрузка: </a:t>
            </a:r>
            <a:r>
              <a:rPr lang="en-US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1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00 кг</a:t>
            </a:r>
          </a:p>
          <a:p>
            <a:endParaRPr lang="en-US" sz="12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ru-RU" sz="1200" dirty="0">
              <a:effectLst/>
              <a:latin typeface="Open Sans Condensed Condensed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D78C14-0AFF-CB7B-1616-A5C41EF2592B}"/>
              </a:ext>
            </a:extLst>
          </p:cNvPr>
          <p:cNvSpPr txBox="1"/>
          <p:nvPr/>
        </p:nvSpPr>
        <p:spPr>
          <a:xfrm>
            <a:off x="1470664" y="5467012"/>
            <a:ext cx="1114882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ПРИМЕНЕНИЕ: </a:t>
            </a:r>
          </a:p>
          <a:p>
            <a:r>
              <a:rPr lang="ru-RU" sz="1200" dirty="0" err="1">
                <a:solidFill>
                  <a:srgbClr val="04339E"/>
                </a:solidFill>
                <a:effectLst/>
                <a:latin typeface="Open Sans Condensed Condensed" pitchFamily="2" charset="0"/>
              </a:rPr>
              <a:t>Аэрологистика</a:t>
            </a:r>
            <a:endParaRPr lang="ru-RU" sz="1200" dirty="0">
              <a:solidFill>
                <a:srgbClr val="04339E"/>
              </a:solidFill>
              <a:effectLst/>
              <a:latin typeface="Open Sans Condensed Condensed 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442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69F80B-F601-4786-A2AB-C4469FA048B7}"/>
              </a:ext>
            </a:extLst>
          </p:cNvPr>
          <p:cNvSpPr txBox="1"/>
          <p:nvPr/>
        </p:nvSpPr>
        <p:spPr>
          <a:xfrm>
            <a:off x="1031875" y="600775"/>
            <a:ext cx="7873618" cy="4462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9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ВТ 440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24D795-36FB-7DC1-D3C0-1C50427BFE41}"/>
              </a:ext>
            </a:extLst>
          </p:cNvPr>
          <p:cNvSpPr/>
          <p:nvPr/>
        </p:nvSpPr>
        <p:spPr>
          <a:xfrm>
            <a:off x="1035091" y="1592264"/>
            <a:ext cx="4786797" cy="4537075"/>
          </a:xfrm>
          <a:prstGeom prst="roundRect">
            <a:avLst>
              <a:gd name="adj" fmla="val 6203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39B0A8C-20A9-5282-405C-CA226C4B2B8F}"/>
              </a:ext>
            </a:extLst>
          </p:cNvPr>
          <p:cNvSpPr/>
          <p:nvPr/>
        </p:nvSpPr>
        <p:spPr>
          <a:xfrm>
            <a:off x="6371589" y="1592264"/>
            <a:ext cx="4786797" cy="4537075"/>
          </a:xfrm>
          <a:prstGeom prst="roundRect">
            <a:avLst>
              <a:gd name="adj" fmla="val 6203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E5F2F2-7447-13B2-CFB0-7E726D9C1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74" t="2240" r="1192" b="2240"/>
          <a:stretch/>
        </p:blipFill>
        <p:spPr>
          <a:xfrm>
            <a:off x="6371589" y="2033369"/>
            <a:ext cx="4785319" cy="3232368"/>
          </a:xfrm>
          <a:custGeom>
            <a:avLst/>
            <a:gdLst>
              <a:gd name="connsiteX0" fmla="*/ 0 w 4785319"/>
              <a:gd name="connsiteY0" fmla="*/ 0 h 3232368"/>
              <a:gd name="connsiteX1" fmla="*/ 4785319 w 4785319"/>
              <a:gd name="connsiteY1" fmla="*/ 0 h 3232368"/>
              <a:gd name="connsiteX2" fmla="*/ 4785319 w 4785319"/>
              <a:gd name="connsiteY2" fmla="*/ 3232368 h 3232368"/>
              <a:gd name="connsiteX3" fmla="*/ 0 w 4785319"/>
              <a:gd name="connsiteY3" fmla="*/ 3232368 h 3232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5319" h="3232368">
                <a:moveTo>
                  <a:pt x="0" y="0"/>
                </a:moveTo>
                <a:lnTo>
                  <a:pt x="4785319" y="0"/>
                </a:lnTo>
                <a:lnTo>
                  <a:pt x="4785319" y="3232368"/>
                </a:lnTo>
                <a:lnTo>
                  <a:pt x="0" y="3232368"/>
                </a:lnTo>
                <a:close/>
              </a:path>
            </a:pathLst>
          </a:cu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F2D487F-55A4-753F-5A24-817F7A9226D7}"/>
              </a:ext>
            </a:extLst>
          </p:cNvPr>
          <p:cNvSpPr txBox="1"/>
          <p:nvPr/>
        </p:nvSpPr>
        <p:spPr>
          <a:xfrm>
            <a:off x="1470663" y="1881188"/>
            <a:ext cx="3985576" cy="24622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600" b="1" dirty="0">
                <a:solidFill>
                  <a:srgbClr val="0433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RADAR </a:t>
            </a:r>
            <a:r>
              <a:rPr lang="ru-RU" sz="1600" b="1" dirty="0">
                <a:solidFill>
                  <a:srgbClr val="0433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ВТ440</a:t>
            </a:r>
            <a:endParaRPr lang="ru-RU" sz="1600" dirty="0">
              <a:solidFill>
                <a:srgbClr val="04339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Тип силовой установки: 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ДВС </a:t>
            </a:r>
          </a:p>
          <a:p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Весовая категория: 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100-500 кг</a:t>
            </a:r>
          </a:p>
          <a:p>
            <a:endParaRPr lang="ru-RU" sz="1200" dirty="0">
              <a:effectLst/>
              <a:latin typeface="Open Sans Condensed Condensed" pitchFamily="2" charset="0"/>
            </a:endParaRPr>
          </a:p>
          <a:p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Полезная нагрузка: </a:t>
            </a:r>
            <a:r>
              <a:rPr lang="ru-RU" sz="12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Аэрофото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-, видеокамера / </a:t>
            </a:r>
            <a:b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Тепловизионная камера / Магнитометр / Гамма-спектрометр / </a:t>
            </a:r>
            <a:b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Газоанализатор / Опрыскиватель / </a:t>
            </a:r>
            <a:b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Грузовой контейнер / Другая полезная нагрузка</a:t>
            </a:r>
          </a:p>
          <a:p>
            <a:br>
              <a:rPr lang="ru-RU" sz="1200" dirty="0">
                <a:effectLst/>
                <a:latin typeface="Open Sans Condensed Condensed" pitchFamily="2" charset="0"/>
              </a:rPr>
            </a:br>
            <a:r>
              <a:rPr lang="ru-RU" sz="1200" dirty="0">
                <a:effectLst/>
                <a:latin typeface="Open Sans Condensed Condensed" pitchFamily="2" charset="0"/>
              </a:rPr>
              <a:t>Максимальная взлетная масса:</a:t>
            </a:r>
            <a:r>
              <a:rPr lang="ru-RU" sz="1200" b="1" dirty="0">
                <a:effectLst/>
                <a:latin typeface="Open Sans Condensed Condensed" pitchFamily="2" charset="0"/>
              </a:rPr>
              <a:t> 450 кг</a:t>
            </a:r>
            <a:br>
              <a:rPr lang="ru-RU" sz="1200" dirty="0">
                <a:effectLst/>
                <a:latin typeface="Open Sans Condensed Condensed" pitchFamily="2" charset="0"/>
              </a:rPr>
            </a:br>
            <a:r>
              <a:rPr lang="ru-RU" sz="1200" dirty="0">
                <a:effectLst/>
                <a:latin typeface="Open Sans Condensed Condensed" pitchFamily="2" charset="0"/>
              </a:rPr>
              <a:t>Максимальное время полета:</a:t>
            </a:r>
            <a:r>
              <a:rPr lang="ru-RU" sz="1200" b="1" dirty="0">
                <a:effectLst/>
                <a:latin typeface="Open Sans Condensed Condensed" pitchFamily="2" charset="0"/>
              </a:rPr>
              <a:t> 300 мин.</a:t>
            </a:r>
            <a:br>
              <a:rPr lang="ru-RU" sz="1200" dirty="0">
                <a:effectLst/>
                <a:latin typeface="Open Sans Condensed Condensed" pitchFamily="2" charset="0"/>
              </a:rPr>
            </a:br>
            <a:r>
              <a:rPr lang="ru-RU" sz="1200" dirty="0">
                <a:effectLst/>
                <a:latin typeface="Open Sans Condensed Condensed" pitchFamily="2" charset="0"/>
              </a:rPr>
              <a:t>Максимальная скорость:</a:t>
            </a:r>
            <a:r>
              <a:rPr lang="ru-RU" sz="1200" b="1" dirty="0">
                <a:effectLst/>
                <a:latin typeface="Open Sans Condensed Condensed" pitchFamily="2" charset="0"/>
              </a:rPr>
              <a:t> 120 км/ч</a:t>
            </a:r>
            <a:br>
              <a:rPr lang="ru-RU" sz="1200" dirty="0">
                <a:effectLst/>
                <a:latin typeface="Open Sans Condensed Condensed" pitchFamily="2" charset="0"/>
              </a:rPr>
            </a:br>
            <a:r>
              <a:rPr lang="ru-RU" sz="1200" dirty="0">
                <a:effectLst/>
                <a:latin typeface="Open Sans Condensed Condensed" pitchFamily="2" charset="0"/>
              </a:rPr>
              <a:t>Максимальная полезная нагрузка:</a:t>
            </a:r>
            <a:r>
              <a:rPr lang="ru-RU" sz="1200" b="1" dirty="0">
                <a:effectLst/>
                <a:latin typeface="Open Sans Condensed Condensed" pitchFamily="2" charset="0"/>
              </a:rPr>
              <a:t> 100 кг</a:t>
            </a:r>
            <a:endParaRPr lang="ru-RU" sz="1200" dirty="0">
              <a:effectLst/>
              <a:latin typeface="Open Sans Condensed Condensed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50C23F-A6E0-2E6D-29E1-D8873BFB45D1}"/>
              </a:ext>
            </a:extLst>
          </p:cNvPr>
          <p:cNvSpPr txBox="1"/>
          <p:nvPr/>
        </p:nvSpPr>
        <p:spPr>
          <a:xfrm>
            <a:off x="1470664" y="5319532"/>
            <a:ext cx="1114882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ПРИМЕНЕНИЕ: </a:t>
            </a:r>
          </a:p>
          <a:p>
            <a:r>
              <a:rPr lang="ru-RU" sz="1200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Сбор данных</a:t>
            </a:r>
          </a:p>
          <a:p>
            <a:r>
              <a:rPr lang="ru-RU" sz="1200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Мониторинг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355534-37C5-E16F-2CED-952654B381F6}"/>
              </a:ext>
            </a:extLst>
          </p:cNvPr>
          <p:cNvSpPr txBox="1"/>
          <p:nvPr/>
        </p:nvSpPr>
        <p:spPr>
          <a:xfrm>
            <a:off x="2814492" y="5340552"/>
            <a:ext cx="2315496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Внесение веществ</a:t>
            </a:r>
            <a:br>
              <a:rPr lang="ru-RU" sz="1200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1200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</a:t>
            </a:r>
            <a:r>
              <a:rPr lang="ru-RU" sz="1200" dirty="0" err="1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эрологистика</a:t>
            </a:r>
            <a:endParaRPr lang="ru-RU" sz="1200" dirty="0">
              <a:solidFill>
                <a:srgbClr val="04339E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ru-RU" sz="1200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Внешние работы</a:t>
            </a:r>
          </a:p>
        </p:txBody>
      </p:sp>
    </p:spTree>
    <p:extLst>
      <p:ext uri="{BB962C8B-B14F-4D97-AF65-F5344CB8AC3E}">
        <p14:creationId xmlns:p14="http://schemas.microsoft.com/office/powerpoint/2010/main" val="1425323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726E13A-7930-C526-B43B-F0099A003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8" t="-793" r="21387" b="793"/>
          <a:stretch/>
        </p:blipFill>
        <p:spPr>
          <a:xfrm>
            <a:off x="6371590" y="1592265"/>
            <a:ext cx="4786797" cy="4537075"/>
          </a:xfrm>
          <a:custGeom>
            <a:avLst/>
            <a:gdLst>
              <a:gd name="connsiteX0" fmla="*/ 281435 w 4786797"/>
              <a:gd name="connsiteY0" fmla="*/ 0 h 4537075"/>
              <a:gd name="connsiteX1" fmla="*/ 4505362 w 4786797"/>
              <a:gd name="connsiteY1" fmla="*/ 0 h 4537075"/>
              <a:gd name="connsiteX2" fmla="*/ 4786797 w 4786797"/>
              <a:gd name="connsiteY2" fmla="*/ 281435 h 4537075"/>
              <a:gd name="connsiteX3" fmla="*/ 4786797 w 4786797"/>
              <a:gd name="connsiteY3" fmla="*/ 4255640 h 4537075"/>
              <a:gd name="connsiteX4" fmla="*/ 4505362 w 4786797"/>
              <a:gd name="connsiteY4" fmla="*/ 4537075 h 4537075"/>
              <a:gd name="connsiteX5" fmla="*/ 281435 w 4786797"/>
              <a:gd name="connsiteY5" fmla="*/ 4537075 h 4537075"/>
              <a:gd name="connsiteX6" fmla="*/ 0 w 4786797"/>
              <a:gd name="connsiteY6" fmla="*/ 4255640 h 4537075"/>
              <a:gd name="connsiteX7" fmla="*/ 0 w 4786797"/>
              <a:gd name="connsiteY7" fmla="*/ 281435 h 4537075"/>
              <a:gd name="connsiteX8" fmla="*/ 281435 w 4786797"/>
              <a:gd name="connsiteY8" fmla="*/ 0 h 453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86797" h="4537075">
                <a:moveTo>
                  <a:pt x="281435" y="0"/>
                </a:moveTo>
                <a:lnTo>
                  <a:pt x="4505362" y="0"/>
                </a:lnTo>
                <a:cubicBezTo>
                  <a:pt x="4660794" y="0"/>
                  <a:pt x="4786797" y="126003"/>
                  <a:pt x="4786797" y="281435"/>
                </a:cubicBezTo>
                <a:lnTo>
                  <a:pt x="4786797" y="4255640"/>
                </a:lnTo>
                <a:cubicBezTo>
                  <a:pt x="4786797" y="4411072"/>
                  <a:pt x="4660794" y="4537075"/>
                  <a:pt x="4505362" y="4537075"/>
                </a:cubicBezTo>
                <a:lnTo>
                  <a:pt x="281435" y="4537075"/>
                </a:lnTo>
                <a:cubicBezTo>
                  <a:pt x="126003" y="4537075"/>
                  <a:pt x="0" y="4411072"/>
                  <a:pt x="0" y="4255640"/>
                </a:cubicBezTo>
                <a:lnTo>
                  <a:pt x="0" y="281435"/>
                </a:lnTo>
                <a:cubicBezTo>
                  <a:pt x="0" y="126003"/>
                  <a:pt x="126003" y="0"/>
                  <a:pt x="281435" y="0"/>
                </a:cubicBezTo>
                <a:close/>
              </a:path>
            </a:pathLst>
          </a:custGeom>
          <a:effectLst>
            <a:outerShdw blurRad="279400" dist="139700" dir="2940000" sx="96000" sy="96000" algn="ctr" rotWithShape="0">
              <a:srgbClr val="000000">
                <a:alpha val="20000"/>
              </a:srgbClr>
            </a:outerShdw>
          </a:effec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24D795-36FB-7DC1-D3C0-1C50427BFE41}"/>
              </a:ext>
            </a:extLst>
          </p:cNvPr>
          <p:cNvSpPr/>
          <p:nvPr/>
        </p:nvSpPr>
        <p:spPr>
          <a:xfrm>
            <a:off x="1035091" y="1592264"/>
            <a:ext cx="4786797" cy="4537075"/>
          </a:xfrm>
          <a:prstGeom prst="roundRect">
            <a:avLst>
              <a:gd name="adj" fmla="val 6203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69F80B-F601-4786-A2AB-C4469FA048B7}"/>
              </a:ext>
            </a:extLst>
          </p:cNvPr>
          <p:cNvSpPr txBox="1"/>
          <p:nvPr/>
        </p:nvSpPr>
        <p:spPr>
          <a:xfrm>
            <a:off x="1031875" y="600775"/>
            <a:ext cx="7873618" cy="4462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9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Ка-26 БП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46F13F-48DE-0F34-9DD6-084744E6C39D}"/>
              </a:ext>
            </a:extLst>
          </p:cNvPr>
          <p:cNvSpPr txBox="1"/>
          <p:nvPr/>
        </p:nvSpPr>
        <p:spPr>
          <a:xfrm>
            <a:off x="1454150" y="1881189"/>
            <a:ext cx="3938588" cy="24622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600" b="1" dirty="0">
                <a:solidFill>
                  <a:srgbClr val="0433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КА-26 БП</a:t>
            </a:r>
            <a:endParaRPr lang="ru-RU" sz="1600" dirty="0">
              <a:solidFill>
                <a:srgbClr val="04339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Тип силовой установки:</a:t>
            </a:r>
            <a:r>
              <a:rPr lang="en-US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ДВС</a:t>
            </a:r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 </a:t>
            </a:r>
          </a:p>
          <a:p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Весовая категория:</a:t>
            </a:r>
            <a:r>
              <a:rPr lang="en-US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&gt;2000 кг</a:t>
            </a:r>
          </a:p>
          <a:p>
            <a:b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Полезная нагрузка: </a:t>
            </a:r>
            <a:b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2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Аэрофотокамера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/ Тепловизионная камера / </a:t>
            </a:r>
            <a:b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Мультиспектральная камера / Магнитометр / </a:t>
            </a:r>
            <a:b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Лазерный сканер (</a:t>
            </a:r>
            <a:r>
              <a:rPr lang="ru-RU" sz="12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лидар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) / Гамма-спектрометр</a:t>
            </a:r>
          </a:p>
          <a:p>
            <a:endParaRPr lang="ru-RU" sz="1200" dirty="0"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Максимальная взлетная масса: 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3250 кг</a:t>
            </a:r>
            <a:b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Максимальное время полета: 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480 мин</a:t>
            </a:r>
            <a:b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Максимальная скорость: 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160 км/ч</a:t>
            </a:r>
            <a:b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Максимальная полезная нагрузка: 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700 кг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6C2CD5-7BE1-6E24-CB31-636EA88F24EF}"/>
              </a:ext>
            </a:extLst>
          </p:cNvPr>
          <p:cNvSpPr txBox="1"/>
          <p:nvPr/>
        </p:nvSpPr>
        <p:spPr>
          <a:xfrm>
            <a:off x="1454150" y="5150307"/>
            <a:ext cx="1495719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ПРИМЕНЕНИЕ: </a:t>
            </a:r>
          </a:p>
          <a:p>
            <a:r>
              <a:rPr lang="ru-RU" sz="1200" dirty="0" err="1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Аэрологистика</a:t>
            </a:r>
            <a:endParaRPr lang="ru-RU" sz="1200" dirty="0">
              <a:solidFill>
                <a:srgbClr val="04339E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ru-RU" sz="1200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Аэрофотосъемка</a:t>
            </a:r>
            <a:br>
              <a:rPr lang="ru-RU" sz="1200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200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Фото-, видеомониторинг</a:t>
            </a:r>
            <a:br>
              <a:rPr lang="ru-RU" sz="1200" b="1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endParaRPr lang="ru-RU" sz="1200" b="1" dirty="0">
              <a:solidFill>
                <a:srgbClr val="04339E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9F5CA0-8432-3A0E-4CE2-90ED886C448F}"/>
              </a:ext>
            </a:extLst>
          </p:cNvPr>
          <p:cNvSpPr txBox="1"/>
          <p:nvPr/>
        </p:nvSpPr>
        <p:spPr>
          <a:xfrm>
            <a:off x="3142866" y="5324227"/>
            <a:ext cx="2486025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Тепловизионная съемка</a:t>
            </a:r>
            <a:br>
              <a:rPr lang="ru-RU" sz="1200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200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Мультиспектральная съемка</a:t>
            </a:r>
          </a:p>
          <a:p>
            <a:r>
              <a:rPr lang="ru-RU" sz="1200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Воздушное лазерное сканирование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717309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69F80B-F601-4786-A2AB-C4469FA048B7}"/>
              </a:ext>
            </a:extLst>
          </p:cNvPr>
          <p:cNvSpPr txBox="1"/>
          <p:nvPr/>
        </p:nvSpPr>
        <p:spPr>
          <a:xfrm>
            <a:off x="1031875" y="600775"/>
            <a:ext cx="7873618" cy="4462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9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МИ-2 БП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24D795-36FB-7DC1-D3C0-1C50427BFE41}"/>
              </a:ext>
            </a:extLst>
          </p:cNvPr>
          <p:cNvSpPr/>
          <p:nvPr/>
        </p:nvSpPr>
        <p:spPr>
          <a:xfrm>
            <a:off x="1035091" y="1592264"/>
            <a:ext cx="4786797" cy="4537075"/>
          </a:xfrm>
          <a:prstGeom prst="roundRect">
            <a:avLst>
              <a:gd name="adj" fmla="val 6203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467155-1BA6-16F0-7D39-EB4B4AA67E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44" r="10044"/>
          <a:stretch/>
        </p:blipFill>
        <p:spPr>
          <a:xfrm>
            <a:off x="6371590" y="1592265"/>
            <a:ext cx="4788000" cy="4537075"/>
          </a:xfrm>
          <a:custGeom>
            <a:avLst/>
            <a:gdLst>
              <a:gd name="connsiteX0" fmla="*/ 281435 w 4786797"/>
              <a:gd name="connsiteY0" fmla="*/ 0 h 4537075"/>
              <a:gd name="connsiteX1" fmla="*/ 4505362 w 4786797"/>
              <a:gd name="connsiteY1" fmla="*/ 0 h 4537075"/>
              <a:gd name="connsiteX2" fmla="*/ 4786797 w 4786797"/>
              <a:gd name="connsiteY2" fmla="*/ 281435 h 4537075"/>
              <a:gd name="connsiteX3" fmla="*/ 4786797 w 4786797"/>
              <a:gd name="connsiteY3" fmla="*/ 4255640 h 4537075"/>
              <a:gd name="connsiteX4" fmla="*/ 4505362 w 4786797"/>
              <a:gd name="connsiteY4" fmla="*/ 4537075 h 4537075"/>
              <a:gd name="connsiteX5" fmla="*/ 281435 w 4786797"/>
              <a:gd name="connsiteY5" fmla="*/ 4537075 h 4537075"/>
              <a:gd name="connsiteX6" fmla="*/ 0 w 4786797"/>
              <a:gd name="connsiteY6" fmla="*/ 4255640 h 4537075"/>
              <a:gd name="connsiteX7" fmla="*/ 0 w 4786797"/>
              <a:gd name="connsiteY7" fmla="*/ 281435 h 4537075"/>
              <a:gd name="connsiteX8" fmla="*/ 281435 w 4786797"/>
              <a:gd name="connsiteY8" fmla="*/ 0 h 453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86797" h="4537075">
                <a:moveTo>
                  <a:pt x="281435" y="0"/>
                </a:moveTo>
                <a:lnTo>
                  <a:pt x="4505362" y="0"/>
                </a:lnTo>
                <a:cubicBezTo>
                  <a:pt x="4660794" y="0"/>
                  <a:pt x="4786797" y="126003"/>
                  <a:pt x="4786797" y="281435"/>
                </a:cubicBezTo>
                <a:lnTo>
                  <a:pt x="4786797" y="4255640"/>
                </a:lnTo>
                <a:cubicBezTo>
                  <a:pt x="4786797" y="4411072"/>
                  <a:pt x="4660794" y="4537075"/>
                  <a:pt x="4505362" y="4537075"/>
                </a:cubicBezTo>
                <a:lnTo>
                  <a:pt x="281435" y="4537075"/>
                </a:lnTo>
                <a:cubicBezTo>
                  <a:pt x="126003" y="4537075"/>
                  <a:pt x="0" y="4411072"/>
                  <a:pt x="0" y="4255640"/>
                </a:cubicBezTo>
                <a:lnTo>
                  <a:pt x="0" y="281435"/>
                </a:lnTo>
                <a:cubicBezTo>
                  <a:pt x="0" y="126003"/>
                  <a:pt x="126003" y="0"/>
                  <a:pt x="281435" y="0"/>
                </a:cubicBezTo>
                <a:close/>
              </a:path>
            </a:pathLst>
          </a:custGeom>
          <a:effectLst>
            <a:outerShdw blurRad="279400" dist="139700" dir="2940000" sx="96000" sy="96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03671C-12A5-BFA9-C98A-0399FEBA8BDA}"/>
              </a:ext>
            </a:extLst>
          </p:cNvPr>
          <p:cNvSpPr txBox="1"/>
          <p:nvPr/>
        </p:nvSpPr>
        <p:spPr>
          <a:xfrm>
            <a:off x="1454150" y="1881188"/>
            <a:ext cx="3938588" cy="28315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600" b="1" dirty="0">
                <a:solidFill>
                  <a:srgbClr val="04339E"/>
                </a:solidFill>
                <a:effectLst/>
                <a:latin typeface="Open Sans" panose="020B0606030504020204" pitchFamily="34" charset="0"/>
              </a:rPr>
              <a:t>МИ-2 БП </a:t>
            </a:r>
            <a:endParaRPr lang="ru-RU" sz="1600" dirty="0">
              <a:solidFill>
                <a:srgbClr val="04339E"/>
              </a:solidFill>
              <a:effectLst/>
              <a:latin typeface="Open Sans SemiBold" panose="020B0606030504020204" pitchFamily="34" charset="0"/>
            </a:endParaRPr>
          </a:p>
          <a:p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Тип силовой установки: 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ДВС</a:t>
            </a:r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 </a:t>
            </a:r>
          </a:p>
          <a:p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Весовая категория: 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&gt;3700 кг</a:t>
            </a:r>
          </a:p>
          <a:p>
            <a:b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endParaRPr lang="ru-RU" sz="1200" dirty="0"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Полезная нагрузка: </a:t>
            </a:r>
            <a:b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2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Аэрофотокамера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/ Тепловизионная камера / </a:t>
            </a:r>
          </a:p>
          <a:p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Мультиспектральная камера / Магнитометр / </a:t>
            </a:r>
          </a:p>
          <a:p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Лазерный сканер (</a:t>
            </a:r>
            <a:r>
              <a:rPr lang="ru-RU" sz="12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лидар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) / Гамма-спектрометр</a:t>
            </a:r>
          </a:p>
          <a:p>
            <a:b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endParaRPr lang="ru-RU" sz="1200" dirty="0"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Максимальная взлетная масса: 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3700 кг</a:t>
            </a:r>
            <a:b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Максимальное время полета: 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3 ч</a:t>
            </a:r>
            <a:b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Максимальная скорость: 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210 км/ч</a:t>
            </a:r>
            <a:b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2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Максимальная полезная нагрузка: </a:t>
            </a:r>
            <a:r>
              <a:rPr lang="ru-RU" sz="12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900 кг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98C0F-6877-3252-34AA-4F93EA1F8C7A}"/>
              </a:ext>
            </a:extLst>
          </p:cNvPr>
          <p:cNvSpPr txBox="1"/>
          <p:nvPr/>
        </p:nvSpPr>
        <p:spPr>
          <a:xfrm>
            <a:off x="1454150" y="5144517"/>
            <a:ext cx="2120900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ПРИМЕНЕНИЕ: </a:t>
            </a:r>
          </a:p>
          <a:p>
            <a:r>
              <a:rPr lang="ru-RU" sz="1200" dirty="0" err="1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Аэрологистика</a:t>
            </a:r>
            <a:endParaRPr lang="ru-RU" sz="1200" dirty="0">
              <a:solidFill>
                <a:srgbClr val="04339E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ru-RU" sz="1200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Аэрофотосъемка</a:t>
            </a:r>
            <a:br>
              <a:rPr lang="ru-RU" sz="1200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200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Фото-, видеомониторинг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841427-7747-7977-E279-9C8B5AA90751}"/>
              </a:ext>
            </a:extLst>
          </p:cNvPr>
          <p:cNvSpPr txBox="1"/>
          <p:nvPr/>
        </p:nvSpPr>
        <p:spPr>
          <a:xfrm>
            <a:off x="3205157" y="5325750"/>
            <a:ext cx="24765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200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Тепловизионная съемка</a:t>
            </a:r>
            <a:br>
              <a:rPr lang="ru-RU" sz="1200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ru-RU" sz="1200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Мультиспектральная съемка</a:t>
            </a:r>
          </a:p>
          <a:p>
            <a:r>
              <a:rPr lang="ru-RU" sz="1200" dirty="0">
                <a:solidFill>
                  <a:srgbClr val="04339E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Воздушное лазерное сканирование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3427811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B2AE5-78C7-67E4-D4B1-20C7FDC20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4978" cy="6856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937817-D2E0-73D5-10E5-C16F1D6915CF}"/>
              </a:ext>
            </a:extLst>
          </p:cNvPr>
          <p:cNvSpPr txBox="1"/>
          <p:nvPr/>
        </p:nvSpPr>
        <p:spPr>
          <a:xfrm>
            <a:off x="1031875" y="2713274"/>
            <a:ext cx="4360863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200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Спасибо</a:t>
            </a:r>
            <a:r>
              <a:rPr lang="en-US" sz="2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 внимание!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9F534B-A31F-B5EE-ECBB-41530D02EEC2}"/>
              </a:ext>
            </a:extLst>
          </p:cNvPr>
          <p:cNvSpPr txBox="1"/>
          <p:nvPr/>
        </p:nvSpPr>
        <p:spPr>
          <a:xfrm>
            <a:off x="1061691" y="3141998"/>
            <a:ext cx="4360863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info@operatorbas.ru</a:t>
            </a:r>
            <a:endParaRPr lang="en-US" sz="16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+7 (4</a:t>
            </a:r>
            <a:r>
              <a:rPr lang="ru-R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5) 198 14 08</a:t>
            </a:r>
          </a:p>
          <a:p>
            <a:r>
              <a:rPr lang="en-US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operatorbas.ru</a:t>
            </a:r>
            <a:endParaRPr lang="ru-RU" sz="16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@bespilotny1</a:t>
            </a:r>
          </a:p>
          <a:p>
            <a:endParaRPr lang="en-US" sz="1600" dirty="0">
              <a:solidFill>
                <a:schemeClr val="bg1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1BD11C-8198-7869-0946-25B0155B9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72" y="605651"/>
            <a:ext cx="1932746" cy="1860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7E6A2E-6DE9-487F-1270-204BC6520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15" y="5339169"/>
            <a:ext cx="4239401" cy="91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13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BADFE51-278F-F566-D14F-3A0C66C2B973}"/>
              </a:ext>
            </a:extLst>
          </p:cNvPr>
          <p:cNvSpPr txBox="1"/>
          <p:nvPr/>
        </p:nvSpPr>
        <p:spPr>
          <a:xfrm>
            <a:off x="1019845" y="614808"/>
            <a:ext cx="9127295" cy="89255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ОБЗОР ТЕХНОЛОГИЧЕСКИХ</a:t>
            </a:r>
            <a:endParaRPr lang="en-US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ВОЗМОЖНОСТЕЙ БА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x-none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37851003-2579-7C0F-8FA9-BA2D0B1BA38B}"/>
              </a:ext>
            </a:extLst>
          </p:cNvPr>
          <p:cNvGrpSpPr/>
          <p:nvPr/>
        </p:nvGrpSpPr>
        <p:grpSpPr>
          <a:xfrm>
            <a:off x="1118924" y="1453116"/>
            <a:ext cx="9925909" cy="4175789"/>
            <a:chOff x="527310" y="1385084"/>
            <a:chExt cx="11032047" cy="4880606"/>
          </a:xfrm>
        </p:grpSpPr>
        <p:grpSp>
          <p:nvGrpSpPr>
            <p:cNvPr id="90" name="object 47">
              <a:extLst>
                <a:ext uri="{FF2B5EF4-FFF2-40B4-BE49-F238E27FC236}">
                  <a16:creationId xmlns:a16="http://schemas.microsoft.com/office/drawing/2014/main" id="{9D6E2462-4FD4-7E03-1E69-BAB50DB57F0A}"/>
                </a:ext>
              </a:extLst>
            </p:cNvPr>
            <p:cNvGrpSpPr/>
            <p:nvPr/>
          </p:nvGrpSpPr>
          <p:grpSpPr>
            <a:xfrm>
              <a:off x="1211701" y="1385084"/>
              <a:ext cx="10318228" cy="4669535"/>
              <a:chOff x="1319022" y="1274064"/>
              <a:chExt cx="10318228" cy="4669535"/>
            </a:xfrm>
          </p:grpSpPr>
          <p:sp>
            <p:nvSpPr>
              <p:cNvPr id="91" name="object 48">
                <a:extLst>
                  <a:ext uri="{FF2B5EF4-FFF2-40B4-BE49-F238E27FC236}">
                    <a16:creationId xmlns:a16="http://schemas.microsoft.com/office/drawing/2014/main" id="{B0BF19A4-7E6D-9DD9-0D64-D6EEF8A46264}"/>
                  </a:ext>
                </a:extLst>
              </p:cNvPr>
              <p:cNvSpPr/>
              <p:nvPr/>
            </p:nvSpPr>
            <p:spPr>
              <a:xfrm>
                <a:off x="1319022" y="1479041"/>
                <a:ext cx="9455150" cy="3689985"/>
              </a:xfrm>
              <a:custGeom>
                <a:avLst/>
                <a:gdLst/>
                <a:ahLst/>
                <a:cxnLst/>
                <a:rect l="l" t="t" r="r" b="b"/>
                <a:pathLst>
                  <a:path w="9455150" h="3689985">
                    <a:moveTo>
                      <a:pt x="0" y="0"/>
                    </a:moveTo>
                    <a:lnTo>
                      <a:pt x="13950" y="35892"/>
                    </a:lnTo>
                    <a:lnTo>
                      <a:pt x="28840" y="72066"/>
                    </a:lnTo>
                    <a:lnTo>
                      <a:pt x="44653" y="108509"/>
                    </a:lnTo>
                    <a:lnTo>
                      <a:pt x="61375" y="145212"/>
                    </a:lnTo>
                    <a:lnTo>
                      <a:pt x="78990" y="182164"/>
                    </a:lnTo>
                    <a:lnTo>
                      <a:pt x="97483" y="219353"/>
                    </a:lnTo>
                    <a:lnTo>
                      <a:pt x="116838" y="256770"/>
                    </a:lnTo>
                    <a:lnTo>
                      <a:pt x="137039" y="294403"/>
                    </a:lnTo>
                    <a:lnTo>
                      <a:pt x="158071" y="332242"/>
                    </a:lnTo>
                    <a:lnTo>
                      <a:pt x="179920" y="370276"/>
                    </a:lnTo>
                    <a:lnTo>
                      <a:pt x="202568" y="408494"/>
                    </a:lnTo>
                    <a:lnTo>
                      <a:pt x="226002" y="446887"/>
                    </a:lnTo>
                    <a:lnTo>
                      <a:pt x="250205" y="485442"/>
                    </a:lnTo>
                    <a:lnTo>
                      <a:pt x="275162" y="524149"/>
                    </a:lnTo>
                    <a:lnTo>
                      <a:pt x="300858" y="562998"/>
                    </a:lnTo>
                    <a:lnTo>
                      <a:pt x="327277" y="601977"/>
                    </a:lnTo>
                    <a:lnTo>
                      <a:pt x="354404" y="641077"/>
                    </a:lnTo>
                    <a:lnTo>
                      <a:pt x="382223" y="680286"/>
                    </a:lnTo>
                    <a:lnTo>
                      <a:pt x="410719" y="719594"/>
                    </a:lnTo>
                    <a:lnTo>
                      <a:pt x="439877" y="758990"/>
                    </a:lnTo>
                    <a:lnTo>
                      <a:pt x="469680" y="798462"/>
                    </a:lnTo>
                    <a:lnTo>
                      <a:pt x="500114" y="838002"/>
                    </a:lnTo>
                    <a:lnTo>
                      <a:pt x="531164" y="877597"/>
                    </a:lnTo>
                    <a:lnTo>
                      <a:pt x="562813" y="917238"/>
                    </a:lnTo>
                    <a:lnTo>
                      <a:pt x="595046" y="956912"/>
                    </a:lnTo>
                    <a:lnTo>
                      <a:pt x="627848" y="996611"/>
                    </a:lnTo>
                    <a:lnTo>
                      <a:pt x="661204" y="1036322"/>
                    </a:lnTo>
                    <a:lnTo>
                      <a:pt x="695098" y="1076036"/>
                    </a:lnTo>
                    <a:lnTo>
                      <a:pt x="729514" y="1115741"/>
                    </a:lnTo>
                    <a:lnTo>
                      <a:pt x="764438" y="1155427"/>
                    </a:lnTo>
                    <a:lnTo>
                      <a:pt x="799853" y="1195083"/>
                    </a:lnTo>
                    <a:lnTo>
                      <a:pt x="835744" y="1234699"/>
                    </a:lnTo>
                    <a:lnTo>
                      <a:pt x="872096" y="1274263"/>
                    </a:lnTo>
                    <a:lnTo>
                      <a:pt x="908894" y="1313765"/>
                    </a:lnTo>
                    <a:lnTo>
                      <a:pt x="946122" y="1353195"/>
                    </a:lnTo>
                    <a:lnTo>
                      <a:pt x="983764" y="1392541"/>
                    </a:lnTo>
                    <a:lnTo>
                      <a:pt x="1021805" y="1431792"/>
                    </a:lnTo>
                    <a:lnTo>
                      <a:pt x="1060230" y="1470939"/>
                    </a:lnTo>
                    <a:lnTo>
                      <a:pt x="1099024" y="1509971"/>
                    </a:lnTo>
                    <a:lnTo>
                      <a:pt x="1138170" y="1548876"/>
                    </a:lnTo>
                    <a:lnTo>
                      <a:pt x="1177653" y="1587644"/>
                    </a:lnTo>
                    <a:lnTo>
                      <a:pt x="1217458" y="1626264"/>
                    </a:lnTo>
                    <a:lnTo>
                      <a:pt x="1257570" y="1664726"/>
                    </a:lnTo>
                    <a:lnTo>
                      <a:pt x="1297973" y="1703018"/>
                    </a:lnTo>
                    <a:lnTo>
                      <a:pt x="1338652" y="1741131"/>
                    </a:lnTo>
                    <a:lnTo>
                      <a:pt x="1379591" y="1779053"/>
                    </a:lnTo>
                    <a:lnTo>
                      <a:pt x="1420775" y="1816774"/>
                    </a:lnTo>
                    <a:lnTo>
                      <a:pt x="1462188" y="1854283"/>
                    </a:lnTo>
                    <a:lnTo>
                      <a:pt x="1503814" y="1891569"/>
                    </a:lnTo>
                    <a:lnTo>
                      <a:pt x="1545640" y="1928622"/>
                    </a:lnTo>
                    <a:lnTo>
                      <a:pt x="1587648" y="1965431"/>
                    </a:lnTo>
                    <a:lnTo>
                      <a:pt x="1629824" y="2001984"/>
                    </a:lnTo>
                    <a:lnTo>
                      <a:pt x="1672153" y="2038272"/>
                    </a:lnTo>
                    <a:lnTo>
                      <a:pt x="1714618" y="2074284"/>
                    </a:lnTo>
                    <a:lnTo>
                      <a:pt x="1757204" y="2110009"/>
                    </a:lnTo>
                    <a:lnTo>
                      <a:pt x="1799896" y="2145436"/>
                    </a:lnTo>
                    <a:lnTo>
                      <a:pt x="1842679" y="2180555"/>
                    </a:lnTo>
                    <a:lnTo>
                      <a:pt x="1885537" y="2215354"/>
                    </a:lnTo>
                    <a:lnTo>
                      <a:pt x="1928454" y="2249824"/>
                    </a:lnTo>
                    <a:lnTo>
                      <a:pt x="1971415" y="2283953"/>
                    </a:lnTo>
                    <a:lnTo>
                      <a:pt x="2014406" y="2317731"/>
                    </a:lnTo>
                    <a:lnTo>
                      <a:pt x="2057409" y="2351147"/>
                    </a:lnTo>
                    <a:lnTo>
                      <a:pt x="2100410" y="2384190"/>
                    </a:lnTo>
                    <a:lnTo>
                      <a:pt x="2143394" y="2416849"/>
                    </a:lnTo>
                    <a:lnTo>
                      <a:pt x="2186345" y="2449115"/>
                    </a:lnTo>
                    <a:lnTo>
                      <a:pt x="2229247" y="2480976"/>
                    </a:lnTo>
                    <a:lnTo>
                      <a:pt x="2272086" y="2512421"/>
                    </a:lnTo>
                    <a:lnTo>
                      <a:pt x="2314845" y="2543440"/>
                    </a:lnTo>
                    <a:lnTo>
                      <a:pt x="2357509" y="2574021"/>
                    </a:lnTo>
                    <a:lnTo>
                      <a:pt x="2400063" y="2604156"/>
                    </a:lnTo>
                    <a:lnTo>
                      <a:pt x="2442492" y="2633831"/>
                    </a:lnTo>
                    <a:lnTo>
                      <a:pt x="2484779" y="2663038"/>
                    </a:lnTo>
                    <a:lnTo>
                      <a:pt x="2526911" y="2691765"/>
                    </a:lnTo>
                    <a:lnTo>
                      <a:pt x="2568870" y="2720001"/>
                    </a:lnTo>
                    <a:lnTo>
                      <a:pt x="2610642" y="2747736"/>
                    </a:lnTo>
                    <a:lnTo>
                      <a:pt x="2652211" y="2774959"/>
                    </a:lnTo>
                    <a:lnTo>
                      <a:pt x="2693562" y="2801659"/>
                    </a:lnTo>
                    <a:lnTo>
                      <a:pt x="2734679" y="2827826"/>
                    </a:lnTo>
                    <a:lnTo>
                      <a:pt x="2775547" y="2853449"/>
                    </a:lnTo>
                    <a:lnTo>
                      <a:pt x="2816151" y="2878517"/>
                    </a:lnTo>
                    <a:lnTo>
                      <a:pt x="2856474" y="2903019"/>
                    </a:lnTo>
                    <a:lnTo>
                      <a:pt x="2896503" y="2926945"/>
                    </a:lnTo>
                    <a:lnTo>
                      <a:pt x="2936220" y="2950284"/>
                    </a:lnTo>
                    <a:lnTo>
                      <a:pt x="2975612" y="2973026"/>
                    </a:lnTo>
                    <a:lnTo>
                      <a:pt x="3014661" y="2995159"/>
                    </a:lnTo>
                    <a:lnTo>
                      <a:pt x="3053354" y="3016673"/>
                    </a:lnTo>
                    <a:lnTo>
                      <a:pt x="3091674" y="3037557"/>
                    </a:lnTo>
                    <a:lnTo>
                      <a:pt x="3129606" y="3057801"/>
                    </a:lnTo>
                    <a:lnTo>
                      <a:pt x="3167135" y="3077393"/>
                    </a:lnTo>
                    <a:lnTo>
                      <a:pt x="3204245" y="3096323"/>
                    </a:lnTo>
                    <a:lnTo>
                      <a:pt x="3240920" y="3114581"/>
                    </a:lnTo>
                    <a:lnTo>
                      <a:pt x="3277146" y="3132155"/>
                    </a:lnTo>
                    <a:lnTo>
                      <a:pt x="3312907" y="3149035"/>
                    </a:lnTo>
                    <a:lnTo>
                      <a:pt x="3348187" y="3165211"/>
                    </a:lnTo>
                    <a:lnTo>
                      <a:pt x="3417244" y="3195404"/>
                    </a:lnTo>
                    <a:lnTo>
                      <a:pt x="3484194" y="3222650"/>
                    </a:lnTo>
                    <a:lnTo>
                      <a:pt x="3539087" y="3243528"/>
                    </a:lnTo>
                    <a:lnTo>
                      <a:pt x="3595310" y="3263769"/>
                    </a:lnTo>
                    <a:lnTo>
                      <a:pt x="3652872" y="3283384"/>
                    </a:lnTo>
                    <a:lnTo>
                      <a:pt x="3711787" y="3302382"/>
                    </a:lnTo>
                    <a:lnTo>
                      <a:pt x="3772066" y="3320773"/>
                    </a:lnTo>
                    <a:lnTo>
                      <a:pt x="3833720" y="3338568"/>
                    </a:lnTo>
                    <a:lnTo>
                      <a:pt x="3896762" y="3355776"/>
                    </a:lnTo>
                    <a:lnTo>
                      <a:pt x="3961203" y="3372407"/>
                    </a:lnTo>
                    <a:lnTo>
                      <a:pt x="4027054" y="3388471"/>
                    </a:lnTo>
                    <a:lnTo>
                      <a:pt x="4094329" y="3403978"/>
                    </a:lnTo>
                    <a:lnTo>
                      <a:pt x="4163038" y="3418939"/>
                    </a:lnTo>
                    <a:lnTo>
                      <a:pt x="4233193" y="3433362"/>
                    </a:lnTo>
                    <a:lnTo>
                      <a:pt x="4304806" y="3447259"/>
                    </a:lnTo>
                    <a:lnTo>
                      <a:pt x="4377889" y="3460639"/>
                    </a:lnTo>
                    <a:lnTo>
                      <a:pt x="4452453" y="3473512"/>
                    </a:lnTo>
                    <a:lnTo>
                      <a:pt x="4490295" y="3479761"/>
                    </a:lnTo>
                    <a:lnTo>
                      <a:pt x="4528511" y="3485887"/>
                    </a:lnTo>
                    <a:lnTo>
                      <a:pt x="4567103" y="3491892"/>
                    </a:lnTo>
                    <a:lnTo>
                      <a:pt x="4606073" y="3497776"/>
                    </a:lnTo>
                    <a:lnTo>
                      <a:pt x="4645423" y="3503541"/>
                    </a:lnTo>
                    <a:lnTo>
                      <a:pt x="4685153" y="3509188"/>
                    </a:lnTo>
                    <a:lnTo>
                      <a:pt x="4725265" y="3514718"/>
                    </a:lnTo>
                    <a:lnTo>
                      <a:pt x="4765760" y="3520132"/>
                    </a:lnTo>
                    <a:lnTo>
                      <a:pt x="4806641" y="3525433"/>
                    </a:lnTo>
                    <a:lnTo>
                      <a:pt x="4847908" y="3530620"/>
                    </a:lnTo>
                    <a:lnTo>
                      <a:pt x="4889564" y="3535695"/>
                    </a:lnTo>
                    <a:lnTo>
                      <a:pt x="4931609" y="3540660"/>
                    </a:lnTo>
                    <a:lnTo>
                      <a:pt x="4974044" y="3545516"/>
                    </a:lnTo>
                    <a:lnTo>
                      <a:pt x="5016872" y="3550264"/>
                    </a:lnTo>
                    <a:lnTo>
                      <a:pt x="5060094" y="3554904"/>
                    </a:lnTo>
                    <a:lnTo>
                      <a:pt x="5103712" y="3559440"/>
                    </a:lnTo>
                    <a:lnTo>
                      <a:pt x="5147726" y="3563871"/>
                    </a:lnTo>
                    <a:lnTo>
                      <a:pt x="5192139" y="3568198"/>
                    </a:lnTo>
                    <a:lnTo>
                      <a:pt x="5236951" y="3572424"/>
                    </a:lnTo>
                    <a:lnTo>
                      <a:pt x="5282164" y="3576550"/>
                    </a:lnTo>
                    <a:lnTo>
                      <a:pt x="5327781" y="3580576"/>
                    </a:lnTo>
                    <a:lnTo>
                      <a:pt x="5373801" y="3584504"/>
                    </a:lnTo>
                    <a:lnTo>
                      <a:pt x="5420227" y="3588336"/>
                    </a:lnTo>
                    <a:lnTo>
                      <a:pt x="5467060" y="3592071"/>
                    </a:lnTo>
                    <a:lnTo>
                      <a:pt x="5514302" y="3595713"/>
                    </a:lnTo>
                    <a:lnTo>
                      <a:pt x="5561954" y="3599261"/>
                    </a:lnTo>
                    <a:lnTo>
                      <a:pt x="5610017" y="3602718"/>
                    </a:lnTo>
                    <a:lnTo>
                      <a:pt x="5658494" y="3606083"/>
                    </a:lnTo>
                    <a:lnTo>
                      <a:pt x="5707384" y="3609360"/>
                    </a:lnTo>
                    <a:lnTo>
                      <a:pt x="5756691" y="3612548"/>
                    </a:lnTo>
                    <a:lnTo>
                      <a:pt x="5806415" y="3615650"/>
                    </a:lnTo>
                    <a:lnTo>
                      <a:pt x="5856558" y="3618666"/>
                    </a:lnTo>
                    <a:lnTo>
                      <a:pt x="5907122" y="3621598"/>
                    </a:lnTo>
                    <a:lnTo>
                      <a:pt x="5958107" y="3624446"/>
                    </a:lnTo>
                    <a:lnTo>
                      <a:pt x="6009515" y="3627213"/>
                    </a:lnTo>
                    <a:lnTo>
                      <a:pt x="6061349" y="3629899"/>
                    </a:lnTo>
                    <a:lnTo>
                      <a:pt x="6113608" y="3632506"/>
                    </a:lnTo>
                    <a:lnTo>
                      <a:pt x="6166295" y="3635034"/>
                    </a:lnTo>
                    <a:lnTo>
                      <a:pt x="6219412" y="3637486"/>
                    </a:lnTo>
                    <a:lnTo>
                      <a:pt x="6272958" y="3639862"/>
                    </a:lnTo>
                    <a:lnTo>
                      <a:pt x="6326938" y="3642163"/>
                    </a:lnTo>
                    <a:lnTo>
                      <a:pt x="6381350" y="3644392"/>
                    </a:lnTo>
                    <a:lnTo>
                      <a:pt x="6436198" y="3646549"/>
                    </a:lnTo>
                    <a:lnTo>
                      <a:pt x="6491482" y="3648635"/>
                    </a:lnTo>
                    <a:lnTo>
                      <a:pt x="6547204" y="3650651"/>
                    </a:lnTo>
                    <a:lnTo>
                      <a:pt x="6603366" y="3652600"/>
                    </a:lnTo>
                    <a:lnTo>
                      <a:pt x="6659968" y="3654481"/>
                    </a:lnTo>
                    <a:lnTo>
                      <a:pt x="6717013" y="3656297"/>
                    </a:lnTo>
                    <a:lnTo>
                      <a:pt x="6774502" y="3658049"/>
                    </a:lnTo>
                    <a:lnTo>
                      <a:pt x="6832436" y="3659737"/>
                    </a:lnTo>
                    <a:lnTo>
                      <a:pt x="6890817" y="3661363"/>
                    </a:lnTo>
                    <a:lnTo>
                      <a:pt x="6949646" y="3662929"/>
                    </a:lnTo>
                    <a:lnTo>
                      <a:pt x="7008925" y="3664435"/>
                    </a:lnTo>
                    <a:lnTo>
                      <a:pt x="7068655" y="3665883"/>
                    </a:lnTo>
                    <a:lnTo>
                      <a:pt x="7128838" y="3667275"/>
                    </a:lnTo>
                    <a:lnTo>
                      <a:pt x="7189475" y="3668610"/>
                    </a:lnTo>
                    <a:lnTo>
                      <a:pt x="7250568" y="3669891"/>
                    </a:lnTo>
                    <a:lnTo>
                      <a:pt x="7312118" y="3671119"/>
                    </a:lnTo>
                    <a:lnTo>
                      <a:pt x="7374126" y="3672295"/>
                    </a:lnTo>
                    <a:lnTo>
                      <a:pt x="7436594" y="3673420"/>
                    </a:lnTo>
                    <a:lnTo>
                      <a:pt x="7499524" y="3674496"/>
                    </a:lnTo>
                    <a:lnTo>
                      <a:pt x="7562917" y="3675524"/>
                    </a:lnTo>
                    <a:lnTo>
                      <a:pt x="7626774" y="3676504"/>
                    </a:lnTo>
                    <a:lnTo>
                      <a:pt x="7691097" y="3677439"/>
                    </a:lnTo>
                    <a:lnTo>
                      <a:pt x="7755888" y="3678330"/>
                    </a:lnTo>
                    <a:lnTo>
                      <a:pt x="7821147" y="3679177"/>
                    </a:lnTo>
                    <a:lnTo>
                      <a:pt x="7886877" y="3679982"/>
                    </a:lnTo>
                    <a:lnTo>
                      <a:pt x="7953078" y="3680747"/>
                    </a:lnTo>
                    <a:lnTo>
                      <a:pt x="8019753" y="3681472"/>
                    </a:lnTo>
                    <a:lnTo>
                      <a:pt x="8086902" y="3682159"/>
                    </a:lnTo>
                    <a:lnTo>
                      <a:pt x="8154528" y="3682809"/>
                    </a:lnTo>
                    <a:lnTo>
                      <a:pt x="8222631" y="3683423"/>
                    </a:lnTo>
                    <a:lnTo>
                      <a:pt x="8291214" y="3684003"/>
                    </a:lnTo>
                    <a:lnTo>
                      <a:pt x="8360277" y="3684549"/>
                    </a:lnTo>
                    <a:lnTo>
                      <a:pt x="8429822" y="3685063"/>
                    </a:lnTo>
                    <a:lnTo>
                      <a:pt x="8499851" y="3685547"/>
                    </a:lnTo>
                    <a:lnTo>
                      <a:pt x="8570364" y="3686001"/>
                    </a:lnTo>
                    <a:lnTo>
                      <a:pt x="8641364" y="3686427"/>
                    </a:lnTo>
                    <a:lnTo>
                      <a:pt x="8712853" y="3686826"/>
                    </a:lnTo>
                    <a:lnTo>
                      <a:pt x="8784830" y="3687199"/>
                    </a:lnTo>
                    <a:lnTo>
                      <a:pt x="8857299" y="3687548"/>
                    </a:lnTo>
                    <a:lnTo>
                      <a:pt x="8930260" y="3687873"/>
                    </a:lnTo>
                    <a:lnTo>
                      <a:pt x="9003714" y="3688176"/>
                    </a:lnTo>
                    <a:lnTo>
                      <a:pt x="9077664" y="3688459"/>
                    </a:lnTo>
                    <a:lnTo>
                      <a:pt x="9152111" y="3688722"/>
                    </a:lnTo>
                    <a:lnTo>
                      <a:pt x="9227056" y="3688967"/>
                    </a:lnTo>
                    <a:lnTo>
                      <a:pt x="9302501" y="3689194"/>
                    </a:lnTo>
                    <a:lnTo>
                      <a:pt x="9378447" y="3689406"/>
                    </a:lnTo>
                    <a:lnTo>
                      <a:pt x="9454896" y="3689604"/>
                    </a:lnTo>
                  </a:path>
                </a:pathLst>
              </a:custGeom>
              <a:ln w="19050">
                <a:solidFill>
                  <a:srgbClr val="00ACE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2" name="object 49">
                <a:extLst>
                  <a:ext uri="{FF2B5EF4-FFF2-40B4-BE49-F238E27FC236}">
                    <a16:creationId xmlns:a16="http://schemas.microsoft.com/office/drawing/2014/main" id="{00B89E91-794A-624B-8CBB-2997DEBFF263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391412" y="5263896"/>
                <a:ext cx="961643" cy="679703"/>
              </a:xfrm>
              <a:prstGeom prst="rect">
                <a:avLst/>
              </a:prstGeom>
            </p:spPr>
          </p:pic>
          <p:pic>
            <p:nvPicPr>
              <p:cNvPr id="93" name="object 50">
                <a:extLst>
                  <a:ext uri="{FF2B5EF4-FFF2-40B4-BE49-F238E27FC236}">
                    <a16:creationId xmlns:a16="http://schemas.microsoft.com/office/drawing/2014/main" id="{392DDC02-58D5-921D-283C-08F6B1E87AA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056994" y="4102396"/>
                <a:ext cx="1392935" cy="615694"/>
              </a:xfrm>
              <a:prstGeom prst="rect">
                <a:avLst/>
              </a:prstGeom>
            </p:spPr>
          </p:pic>
          <p:pic>
            <p:nvPicPr>
              <p:cNvPr id="94" name="object 51">
                <a:extLst>
                  <a:ext uri="{FF2B5EF4-FFF2-40B4-BE49-F238E27FC236}">
                    <a16:creationId xmlns:a16="http://schemas.microsoft.com/office/drawing/2014/main" id="{76B67A6F-AAB8-0900-4E98-A4698C1044E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837432" y="3003804"/>
                <a:ext cx="2258567" cy="1289303"/>
              </a:xfrm>
              <a:prstGeom prst="rect">
                <a:avLst/>
              </a:prstGeom>
            </p:spPr>
          </p:pic>
          <p:pic>
            <p:nvPicPr>
              <p:cNvPr id="95" name="object 52">
                <a:extLst>
                  <a:ext uri="{FF2B5EF4-FFF2-40B4-BE49-F238E27FC236}">
                    <a16:creationId xmlns:a16="http://schemas.microsoft.com/office/drawing/2014/main" id="{F76BC43C-C750-E88E-B4A4-E1ADC401DDE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493763" y="1274064"/>
                <a:ext cx="5143487" cy="2244839"/>
              </a:xfrm>
              <a:prstGeom prst="rect">
                <a:avLst/>
              </a:prstGeom>
            </p:spPr>
          </p:pic>
        </p:grpSp>
        <p:grpSp>
          <p:nvGrpSpPr>
            <p:cNvPr id="96" name="object 3">
              <a:extLst>
                <a:ext uri="{FF2B5EF4-FFF2-40B4-BE49-F238E27FC236}">
                  <a16:creationId xmlns:a16="http://schemas.microsoft.com/office/drawing/2014/main" id="{BBA0EB4E-35BC-F3A7-6A16-A30488922869}"/>
                </a:ext>
              </a:extLst>
            </p:cNvPr>
            <p:cNvGrpSpPr/>
            <p:nvPr/>
          </p:nvGrpSpPr>
          <p:grpSpPr>
            <a:xfrm>
              <a:off x="1066185" y="1950479"/>
              <a:ext cx="9657956" cy="4108666"/>
              <a:chOff x="1142809" y="1473517"/>
              <a:chExt cx="9718675" cy="4581525"/>
            </a:xfrm>
          </p:grpSpPr>
          <p:sp>
            <p:nvSpPr>
              <p:cNvPr id="97" name="object 4">
                <a:extLst>
                  <a:ext uri="{FF2B5EF4-FFF2-40B4-BE49-F238E27FC236}">
                    <a16:creationId xmlns:a16="http://schemas.microsoft.com/office/drawing/2014/main" id="{105A327C-947B-D690-D008-A7226CC8ADD4}"/>
                  </a:ext>
                </a:extLst>
              </p:cNvPr>
              <p:cNvSpPr/>
              <p:nvPr/>
            </p:nvSpPr>
            <p:spPr>
              <a:xfrm>
                <a:off x="1147572" y="1484376"/>
                <a:ext cx="704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0484">
                    <a:moveTo>
                      <a:pt x="0" y="0"/>
                    </a:moveTo>
                    <a:lnTo>
                      <a:pt x="69964" y="0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" name="object 5">
                <a:extLst>
                  <a:ext uri="{FF2B5EF4-FFF2-40B4-BE49-F238E27FC236}">
                    <a16:creationId xmlns:a16="http://schemas.microsoft.com/office/drawing/2014/main" id="{1EAA7E12-5276-3B12-8F17-22268B9FEEF3}"/>
                  </a:ext>
                </a:extLst>
              </p:cNvPr>
              <p:cNvSpPr/>
              <p:nvPr/>
            </p:nvSpPr>
            <p:spPr>
              <a:xfrm>
                <a:off x="1147572" y="2470404"/>
                <a:ext cx="704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0484">
                    <a:moveTo>
                      <a:pt x="0" y="0"/>
                    </a:moveTo>
                    <a:lnTo>
                      <a:pt x="69964" y="0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" name="object 6">
                <a:extLst>
                  <a:ext uri="{FF2B5EF4-FFF2-40B4-BE49-F238E27FC236}">
                    <a16:creationId xmlns:a16="http://schemas.microsoft.com/office/drawing/2014/main" id="{5045C61B-AAF9-E74C-7C14-E61A35802C6F}"/>
                  </a:ext>
                </a:extLst>
              </p:cNvPr>
              <p:cNvSpPr/>
              <p:nvPr/>
            </p:nvSpPr>
            <p:spPr>
              <a:xfrm>
                <a:off x="1147572" y="3279647"/>
                <a:ext cx="704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0484">
                    <a:moveTo>
                      <a:pt x="0" y="0"/>
                    </a:moveTo>
                    <a:lnTo>
                      <a:pt x="69964" y="0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" name="object 7">
                <a:extLst>
                  <a:ext uri="{FF2B5EF4-FFF2-40B4-BE49-F238E27FC236}">
                    <a16:creationId xmlns:a16="http://schemas.microsoft.com/office/drawing/2014/main" id="{7D9042BF-6155-803F-FC2E-3B94A60996D1}"/>
                  </a:ext>
                </a:extLst>
              </p:cNvPr>
              <p:cNvSpPr/>
              <p:nvPr/>
            </p:nvSpPr>
            <p:spPr>
              <a:xfrm>
                <a:off x="1147572" y="4030980"/>
                <a:ext cx="704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0484">
                    <a:moveTo>
                      <a:pt x="0" y="0"/>
                    </a:moveTo>
                    <a:lnTo>
                      <a:pt x="69964" y="0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" name="object 8">
                <a:extLst>
                  <a:ext uri="{FF2B5EF4-FFF2-40B4-BE49-F238E27FC236}">
                    <a16:creationId xmlns:a16="http://schemas.microsoft.com/office/drawing/2014/main" id="{9D22496B-88DA-4C00-9FD6-479FC23311EF}"/>
                  </a:ext>
                </a:extLst>
              </p:cNvPr>
              <p:cNvSpPr/>
              <p:nvPr/>
            </p:nvSpPr>
            <p:spPr>
              <a:xfrm>
                <a:off x="1147572" y="5204459"/>
                <a:ext cx="704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0484">
                    <a:moveTo>
                      <a:pt x="0" y="0"/>
                    </a:moveTo>
                    <a:lnTo>
                      <a:pt x="69964" y="0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" name="object 9">
                <a:extLst>
                  <a:ext uri="{FF2B5EF4-FFF2-40B4-BE49-F238E27FC236}">
                    <a16:creationId xmlns:a16="http://schemas.microsoft.com/office/drawing/2014/main" id="{69812A2A-027C-F16F-F07A-982E4C5F598D}"/>
                  </a:ext>
                </a:extLst>
              </p:cNvPr>
              <p:cNvSpPr/>
              <p:nvPr/>
            </p:nvSpPr>
            <p:spPr>
              <a:xfrm>
                <a:off x="4090416" y="5978650"/>
                <a:ext cx="0" cy="70485"/>
              </a:xfrm>
              <a:custGeom>
                <a:avLst/>
                <a:gdLst/>
                <a:ahLst/>
                <a:cxnLst/>
                <a:rect l="l" t="t" r="r" b="b"/>
                <a:pathLst>
                  <a:path h="70485">
                    <a:moveTo>
                      <a:pt x="0" y="0"/>
                    </a:moveTo>
                    <a:lnTo>
                      <a:pt x="0" y="69964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" name="object 10">
                <a:extLst>
                  <a:ext uri="{FF2B5EF4-FFF2-40B4-BE49-F238E27FC236}">
                    <a16:creationId xmlns:a16="http://schemas.microsoft.com/office/drawing/2014/main" id="{EC4E5FAF-5822-FB1B-A8EC-2C39E20A9825}"/>
                  </a:ext>
                </a:extLst>
              </p:cNvPr>
              <p:cNvSpPr/>
              <p:nvPr/>
            </p:nvSpPr>
            <p:spPr>
              <a:xfrm>
                <a:off x="5465063" y="5978650"/>
                <a:ext cx="0" cy="70485"/>
              </a:xfrm>
              <a:custGeom>
                <a:avLst/>
                <a:gdLst/>
                <a:ahLst/>
                <a:cxnLst/>
                <a:rect l="l" t="t" r="r" b="b"/>
                <a:pathLst>
                  <a:path h="70485">
                    <a:moveTo>
                      <a:pt x="0" y="0"/>
                    </a:moveTo>
                    <a:lnTo>
                      <a:pt x="0" y="69964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4" name="object 11">
                <a:extLst>
                  <a:ext uri="{FF2B5EF4-FFF2-40B4-BE49-F238E27FC236}">
                    <a16:creationId xmlns:a16="http://schemas.microsoft.com/office/drawing/2014/main" id="{18D66740-D7F8-1192-8149-534CF276AA41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385072" y="5275833"/>
                <a:ext cx="2318108" cy="739495"/>
              </a:xfrm>
              <a:prstGeom prst="rect">
                <a:avLst/>
              </a:prstGeom>
            </p:spPr>
          </p:pic>
          <p:sp>
            <p:nvSpPr>
              <p:cNvPr id="105" name="object 12">
                <a:extLst>
                  <a:ext uri="{FF2B5EF4-FFF2-40B4-BE49-F238E27FC236}">
                    <a16:creationId xmlns:a16="http://schemas.microsoft.com/office/drawing/2014/main" id="{1A22F1BE-D3EF-8C5E-9B75-6E453E29BEA8}"/>
                  </a:ext>
                </a:extLst>
              </p:cNvPr>
              <p:cNvSpPr/>
              <p:nvPr/>
            </p:nvSpPr>
            <p:spPr>
              <a:xfrm>
                <a:off x="6816853" y="5978650"/>
                <a:ext cx="0" cy="70485"/>
              </a:xfrm>
              <a:custGeom>
                <a:avLst/>
                <a:gdLst/>
                <a:ahLst/>
                <a:cxnLst/>
                <a:rect l="l" t="t" r="r" b="b"/>
                <a:pathLst>
                  <a:path h="70485">
                    <a:moveTo>
                      <a:pt x="0" y="0"/>
                    </a:moveTo>
                    <a:lnTo>
                      <a:pt x="0" y="69964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" name="object 13">
                <a:extLst>
                  <a:ext uri="{FF2B5EF4-FFF2-40B4-BE49-F238E27FC236}">
                    <a16:creationId xmlns:a16="http://schemas.microsoft.com/office/drawing/2014/main" id="{2D96E022-F7FB-6FFD-47AC-29B054D61CB6}"/>
                  </a:ext>
                </a:extLst>
              </p:cNvPr>
              <p:cNvSpPr/>
              <p:nvPr/>
            </p:nvSpPr>
            <p:spPr>
              <a:xfrm>
                <a:off x="10853928" y="5978650"/>
                <a:ext cx="0" cy="70485"/>
              </a:xfrm>
              <a:custGeom>
                <a:avLst/>
                <a:gdLst/>
                <a:ahLst/>
                <a:cxnLst/>
                <a:rect l="l" t="t" r="r" b="b"/>
                <a:pathLst>
                  <a:path h="70485">
                    <a:moveTo>
                      <a:pt x="0" y="0"/>
                    </a:moveTo>
                    <a:lnTo>
                      <a:pt x="0" y="69964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" name="object 14">
                <a:extLst>
                  <a:ext uri="{FF2B5EF4-FFF2-40B4-BE49-F238E27FC236}">
                    <a16:creationId xmlns:a16="http://schemas.microsoft.com/office/drawing/2014/main" id="{A0910B78-763A-C3EB-C976-7CF88367A638}"/>
                  </a:ext>
                </a:extLst>
              </p:cNvPr>
              <p:cNvSpPr/>
              <p:nvPr/>
            </p:nvSpPr>
            <p:spPr>
              <a:xfrm>
                <a:off x="1147572" y="6050280"/>
                <a:ext cx="97091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9709150">
                    <a:moveTo>
                      <a:pt x="0" y="0"/>
                    </a:moveTo>
                    <a:lnTo>
                      <a:pt x="9708857" y="0"/>
                    </a:lnTo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" name="object 15">
                <a:extLst>
                  <a:ext uri="{FF2B5EF4-FFF2-40B4-BE49-F238E27FC236}">
                    <a16:creationId xmlns:a16="http://schemas.microsoft.com/office/drawing/2014/main" id="{1D8ED106-5CCE-9564-A456-E18CD84756B3}"/>
                  </a:ext>
                </a:extLst>
              </p:cNvPr>
              <p:cNvSpPr/>
              <p:nvPr/>
            </p:nvSpPr>
            <p:spPr>
              <a:xfrm>
                <a:off x="1147572" y="1478280"/>
                <a:ext cx="0" cy="4572000"/>
              </a:xfrm>
              <a:custGeom>
                <a:avLst/>
                <a:gdLst/>
                <a:ahLst/>
                <a:cxnLst/>
                <a:rect l="l" t="t" r="r" b="b"/>
                <a:pathLst>
                  <a:path h="4572000">
                    <a:moveTo>
                      <a:pt x="0" y="0"/>
                    </a:moveTo>
                    <a:lnTo>
                      <a:pt x="0" y="4571504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" name="object 16">
                <a:extLst>
                  <a:ext uri="{FF2B5EF4-FFF2-40B4-BE49-F238E27FC236}">
                    <a16:creationId xmlns:a16="http://schemas.microsoft.com/office/drawing/2014/main" id="{B2736535-A649-6ADD-1BA6-F8224E53D349}"/>
                  </a:ext>
                </a:extLst>
              </p:cNvPr>
              <p:cNvSpPr/>
              <p:nvPr/>
            </p:nvSpPr>
            <p:spPr>
              <a:xfrm>
                <a:off x="1149096" y="4585715"/>
                <a:ext cx="1595755" cy="1464945"/>
              </a:xfrm>
              <a:custGeom>
                <a:avLst/>
                <a:gdLst/>
                <a:ahLst/>
                <a:cxnLst/>
                <a:rect l="l" t="t" r="r" b="b"/>
                <a:pathLst>
                  <a:path w="1595755" h="1464945">
                    <a:moveTo>
                      <a:pt x="1595628" y="1464563"/>
                    </a:moveTo>
                    <a:lnTo>
                      <a:pt x="1594577" y="1401528"/>
                    </a:lnTo>
                    <a:lnTo>
                      <a:pt x="1593414" y="1340017"/>
                    </a:lnTo>
                    <a:lnTo>
                      <a:pt x="1592027" y="1280017"/>
                    </a:lnTo>
                    <a:lnTo>
                      <a:pt x="1590304" y="1221516"/>
                    </a:lnTo>
                    <a:lnTo>
                      <a:pt x="1588134" y="1164502"/>
                    </a:lnTo>
                    <a:lnTo>
                      <a:pt x="1585404" y="1108962"/>
                    </a:lnTo>
                    <a:lnTo>
                      <a:pt x="1582003" y="1054883"/>
                    </a:lnTo>
                    <a:lnTo>
                      <a:pt x="1577819" y="1002254"/>
                    </a:lnTo>
                    <a:lnTo>
                      <a:pt x="1572740" y="951062"/>
                    </a:lnTo>
                    <a:lnTo>
                      <a:pt x="1566654" y="901295"/>
                    </a:lnTo>
                    <a:lnTo>
                      <a:pt x="1559450" y="852939"/>
                    </a:lnTo>
                    <a:lnTo>
                      <a:pt x="1551016" y="805983"/>
                    </a:lnTo>
                    <a:lnTo>
                      <a:pt x="1541239" y="760414"/>
                    </a:lnTo>
                    <a:lnTo>
                      <a:pt x="1530009" y="716219"/>
                    </a:lnTo>
                    <a:lnTo>
                      <a:pt x="1517212" y="673387"/>
                    </a:lnTo>
                    <a:lnTo>
                      <a:pt x="1502739" y="631904"/>
                    </a:lnTo>
                    <a:lnTo>
                      <a:pt x="1486476" y="591759"/>
                    </a:lnTo>
                    <a:lnTo>
                      <a:pt x="1468312" y="552939"/>
                    </a:lnTo>
                    <a:lnTo>
                      <a:pt x="1448134" y="515431"/>
                    </a:lnTo>
                    <a:lnTo>
                      <a:pt x="1425833" y="479223"/>
                    </a:lnTo>
                    <a:lnTo>
                      <a:pt x="1401294" y="444302"/>
                    </a:lnTo>
                    <a:lnTo>
                      <a:pt x="1374407" y="410657"/>
                    </a:lnTo>
                    <a:lnTo>
                      <a:pt x="1345060" y="378274"/>
                    </a:lnTo>
                    <a:lnTo>
                      <a:pt x="1313141" y="347141"/>
                    </a:lnTo>
                    <a:lnTo>
                      <a:pt x="1284791" y="321538"/>
                    </a:lnTo>
                    <a:lnTo>
                      <a:pt x="1228414" y="273594"/>
                    </a:lnTo>
                    <a:lnTo>
                      <a:pt x="1171284" y="229910"/>
                    </a:lnTo>
                    <a:lnTo>
                      <a:pt x="1111978" y="190382"/>
                    </a:lnTo>
                    <a:lnTo>
                      <a:pt x="1049073" y="154907"/>
                    </a:lnTo>
                    <a:lnTo>
                      <a:pt x="981147" y="123379"/>
                    </a:lnTo>
                    <a:lnTo>
                      <a:pt x="944856" y="109062"/>
                    </a:lnTo>
                    <a:lnTo>
                      <a:pt x="906776" y="95693"/>
                    </a:lnTo>
                    <a:lnTo>
                      <a:pt x="866730" y="83259"/>
                    </a:lnTo>
                    <a:lnTo>
                      <a:pt x="824539" y="71746"/>
                    </a:lnTo>
                    <a:lnTo>
                      <a:pt x="780026" y="61142"/>
                    </a:lnTo>
                    <a:lnTo>
                      <a:pt x="733013" y="51434"/>
                    </a:lnTo>
                    <a:lnTo>
                      <a:pt x="683322" y="42607"/>
                    </a:lnTo>
                    <a:lnTo>
                      <a:pt x="630775" y="34650"/>
                    </a:lnTo>
                    <a:lnTo>
                      <a:pt x="575195" y="27549"/>
                    </a:lnTo>
                    <a:lnTo>
                      <a:pt x="516403" y="21292"/>
                    </a:lnTo>
                    <a:lnTo>
                      <a:pt x="454221" y="15864"/>
                    </a:lnTo>
                    <a:lnTo>
                      <a:pt x="388473" y="11254"/>
                    </a:lnTo>
                    <a:lnTo>
                      <a:pt x="318979" y="7447"/>
                    </a:lnTo>
                    <a:lnTo>
                      <a:pt x="245563" y="4431"/>
                    </a:lnTo>
                    <a:lnTo>
                      <a:pt x="168046" y="2194"/>
                    </a:lnTo>
                    <a:lnTo>
                      <a:pt x="86251" y="721"/>
                    </a:ln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000000"/>
                </a:solidFill>
                <a:prstDash val="sys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10" name="object 17">
              <a:extLst>
                <a:ext uri="{FF2B5EF4-FFF2-40B4-BE49-F238E27FC236}">
                  <a16:creationId xmlns:a16="http://schemas.microsoft.com/office/drawing/2014/main" id="{8C0DCA68-3EAF-C1D4-374F-791F6BEBFF7E}"/>
                </a:ext>
              </a:extLst>
            </p:cNvPr>
            <p:cNvSpPr txBox="1"/>
            <p:nvPr/>
          </p:nvSpPr>
          <p:spPr>
            <a:xfrm>
              <a:off x="10501502" y="6106811"/>
              <a:ext cx="276337" cy="1588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dirty="0">
                  <a:latin typeface="Tahoma"/>
                  <a:cs typeface="Tahoma"/>
                </a:rPr>
                <a:t>500</a:t>
              </a:r>
            </a:p>
          </p:txBody>
        </p:sp>
        <p:sp>
          <p:nvSpPr>
            <p:cNvPr id="111" name="object 18">
              <a:extLst>
                <a:ext uri="{FF2B5EF4-FFF2-40B4-BE49-F238E27FC236}">
                  <a16:creationId xmlns:a16="http://schemas.microsoft.com/office/drawing/2014/main" id="{586E1AE9-F15D-55F1-364C-BD2FFF89198B}"/>
                </a:ext>
              </a:extLst>
            </p:cNvPr>
            <p:cNvSpPr txBox="1"/>
            <p:nvPr/>
          </p:nvSpPr>
          <p:spPr>
            <a:xfrm>
              <a:off x="5265544" y="6106810"/>
              <a:ext cx="245703" cy="1588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5" dirty="0">
                  <a:latin typeface="Tahoma"/>
                  <a:cs typeface="Tahoma"/>
                </a:rPr>
                <a:t>1</a:t>
              </a:r>
              <a:r>
                <a:rPr sz="800" dirty="0">
                  <a:latin typeface="Tahoma"/>
                  <a:cs typeface="Tahoma"/>
                </a:rPr>
                <a:t>20</a:t>
              </a:r>
            </a:p>
          </p:txBody>
        </p:sp>
        <p:sp>
          <p:nvSpPr>
            <p:cNvPr id="112" name="object 19">
              <a:extLst>
                <a:ext uri="{FF2B5EF4-FFF2-40B4-BE49-F238E27FC236}">
                  <a16:creationId xmlns:a16="http://schemas.microsoft.com/office/drawing/2014/main" id="{FE8F5BB8-B66B-4C54-B385-A841F9EF9424}"/>
                </a:ext>
              </a:extLst>
            </p:cNvPr>
            <p:cNvSpPr txBox="1"/>
            <p:nvPr/>
          </p:nvSpPr>
          <p:spPr>
            <a:xfrm>
              <a:off x="2620228" y="6106811"/>
              <a:ext cx="248253" cy="1588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dirty="0">
                  <a:latin typeface="Tahoma"/>
                  <a:cs typeface="Tahoma"/>
                </a:rPr>
                <a:t>30</a:t>
              </a:r>
            </a:p>
          </p:txBody>
        </p:sp>
        <p:sp>
          <p:nvSpPr>
            <p:cNvPr id="113" name="object 20">
              <a:extLst>
                <a:ext uri="{FF2B5EF4-FFF2-40B4-BE49-F238E27FC236}">
                  <a16:creationId xmlns:a16="http://schemas.microsoft.com/office/drawing/2014/main" id="{1D4CBE8B-43F8-B351-429B-B4BF1CC91505}"/>
                </a:ext>
              </a:extLst>
            </p:cNvPr>
            <p:cNvSpPr txBox="1"/>
            <p:nvPr/>
          </p:nvSpPr>
          <p:spPr>
            <a:xfrm>
              <a:off x="6606811" y="6106810"/>
              <a:ext cx="245703" cy="15887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dirty="0">
                  <a:latin typeface="Tahoma"/>
                  <a:cs typeface="Tahoma"/>
                </a:rPr>
                <a:t>200</a:t>
              </a:r>
            </a:p>
          </p:txBody>
        </p:sp>
        <p:sp>
          <p:nvSpPr>
            <p:cNvPr id="114" name="object 21">
              <a:extLst>
                <a:ext uri="{FF2B5EF4-FFF2-40B4-BE49-F238E27FC236}">
                  <a16:creationId xmlns:a16="http://schemas.microsoft.com/office/drawing/2014/main" id="{48D519D5-17E9-A3DE-EBAD-6EF1746707DD}"/>
                </a:ext>
              </a:extLst>
            </p:cNvPr>
            <p:cNvSpPr txBox="1"/>
            <p:nvPr/>
          </p:nvSpPr>
          <p:spPr>
            <a:xfrm>
              <a:off x="3925463" y="6106811"/>
              <a:ext cx="248252" cy="1588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dirty="0">
                  <a:latin typeface="Tahoma"/>
                  <a:cs typeface="Tahoma"/>
                </a:rPr>
                <a:t>70</a:t>
              </a:r>
            </a:p>
          </p:txBody>
        </p:sp>
        <p:sp>
          <p:nvSpPr>
            <p:cNvPr id="115" name="object 22">
              <a:extLst>
                <a:ext uri="{FF2B5EF4-FFF2-40B4-BE49-F238E27FC236}">
                  <a16:creationId xmlns:a16="http://schemas.microsoft.com/office/drawing/2014/main" id="{231957B3-73DD-45B2-5AC8-0988392E69E3}"/>
                </a:ext>
              </a:extLst>
            </p:cNvPr>
            <p:cNvSpPr txBox="1"/>
            <p:nvPr/>
          </p:nvSpPr>
          <p:spPr>
            <a:xfrm>
              <a:off x="10777839" y="5932921"/>
              <a:ext cx="573609" cy="24202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-635">
                <a:lnSpc>
                  <a:spcPct val="100000"/>
                </a:lnSpc>
                <a:spcBef>
                  <a:spcPts val="100"/>
                </a:spcBef>
              </a:pPr>
              <a:r>
                <a:rPr sz="800" spc="5" dirty="0">
                  <a:latin typeface="Tahoma"/>
                  <a:cs typeface="Tahoma"/>
                </a:rPr>
                <a:t>Дальность </a:t>
              </a:r>
              <a:r>
                <a:rPr sz="800" spc="10" dirty="0">
                  <a:latin typeface="Tahoma"/>
                  <a:cs typeface="Tahoma"/>
                </a:rPr>
                <a:t> </a:t>
              </a:r>
              <a:r>
                <a:rPr sz="800" spc="-5" dirty="0">
                  <a:latin typeface="Tahoma"/>
                  <a:cs typeface="Tahoma"/>
                </a:rPr>
                <a:t>полёта</a:t>
              </a:r>
              <a:r>
                <a:rPr sz="800" spc="-60" dirty="0">
                  <a:latin typeface="Tahoma"/>
                  <a:cs typeface="Tahoma"/>
                </a:rPr>
                <a:t> </a:t>
              </a:r>
              <a:r>
                <a:rPr sz="800" dirty="0">
                  <a:latin typeface="Tahoma"/>
                  <a:cs typeface="Tahoma"/>
                </a:rPr>
                <a:t>(км)</a:t>
              </a:r>
              <a:endParaRPr sz="800">
                <a:latin typeface="Tahoma"/>
                <a:cs typeface="Tahoma"/>
              </a:endParaRPr>
            </a:p>
          </p:txBody>
        </p:sp>
        <p:sp>
          <p:nvSpPr>
            <p:cNvPr id="116" name="object 23">
              <a:extLst>
                <a:ext uri="{FF2B5EF4-FFF2-40B4-BE49-F238E27FC236}">
                  <a16:creationId xmlns:a16="http://schemas.microsoft.com/office/drawing/2014/main" id="{CE993E8B-242E-8A0F-C1F4-67175B1BF630}"/>
                </a:ext>
              </a:extLst>
            </p:cNvPr>
            <p:cNvSpPr txBox="1"/>
            <p:nvPr/>
          </p:nvSpPr>
          <p:spPr>
            <a:xfrm>
              <a:off x="527310" y="1768570"/>
              <a:ext cx="1372409" cy="15962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800" spc="-10" dirty="0">
                  <a:latin typeface="Tahoma"/>
                  <a:cs typeface="Tahoma"/>
                </a:rPr>
                <a:t>Грузоподъёмность</a:t>
              </a:r>
              <a:r>
                <a:rPr sz="800" spc="-45" dirty="0">
                  <a:latin typeface="Tahoma"/>
                  <a:cs typeface="Tahoma"/>
                </a:rPr>
                <a:t> </a:t>
              </a:r>
              <a:r>
                <a:rPr sz="800" spc="15" dirty="0">
                  <a:latin typeface="Tahoma"/>
                  <a:cs typeface="Tahoma"/>
                </a:rPr>
                <a:t>(кг)</a:t>
              </a:r>
              <a:endParaRPr sz="800" dirty="0">
                <a:latin typeface="Tahoma"/>
                <a:cs typeface="Tahoma"/>
              </a:endParaRPr>
            </a:p>
          </p:txBody>
        </p:sp>
        <p:sp>
          <p:nvSpPr>
            <p:cNvPr id="117" name="object 24">
              <a:extLst>
                <a:ext uri="{FF2B5EF4-FFF2-40B4-BE49-F238E27FC236}">
                  <a16:creationId xmlns:a16="http://schemas.microsoft.com/office/drawing/2014/main" id="{DD87E2D3-5595-A340-0E63-1F1F4550AE16}"/>
                </a:ext>
              </a:extLst>
            </p:cNvPr>
            <p:cNvSpPr txBox="1"/>
            <p:nvPr/>
          </p:nvSpPr>
          <p:spPr>
            <a:xfrm>
              <a:off x="932001" y="5228837"/>
              <a:ext cx="80772" cy="1588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800" dirty="0">
                  <a:latin typeface="Tahoma"/>
                  <a:cs typeface="Tahoma"/>
                </a:rPr>
                <a:t>5</a:t>
              </a:r>
            </a:p>
          </p:txBody>
        </p:sp>
        <p:sp>
          <p:nvSpPr>
            <p:cNvPr id="118" name="object 25">
              <a:extLst>
                <a:ext uri="{FF2B5EF4-FFF2-40B4-BE49-F238E27FC236}">
                  <a16:creationId xmlns:a16="http://schemas.microsoft.com/office/drawing/2014/main" id="{22F31492-F7BF-EAD0-37FD-557ED5DE1E95}"/>
                </a:ext>
              </a:extLst>
            </p:cNvPr>
            <p:cNvSpPr txBox="1"/>
            <p:nvPr/>
          </p:nvSpPr>
          <p:spPr>
            <a:xfrm>
              <a:off x="755107" y="4173865"/>
              <a:ext cx="257665" cy="15962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800" dirty="0">
                  <a:latin typeface="Tahoma"/>
                  <a:cs typeface="Tahoma"/>
                </a:rPr>
                <a:t>50</a:t>
              </a:r>
            </a:p>
          </p:txBody>
        </p:sp>
        <p:sp>
          <p:nvSpPr>
            <p:cNvPr id="119" name="object 26">
              <a:extLst>
                <a:ext uri="{FF2B5EF4-FFF2-40B4-BE49-F238E27FC236}">
                  <a16:creationId xmlns:a16="http://schemas.microsoft.com/office/drawing/2014/main" id="{3E455472-7D13-9529-DD2A-30BBF0CB8C33}"/>
                </a:ext>
              </a:extLst>
            </p:cNvPr>
            <p:cNvSpPr txBox="1"/>
            <p:nvPr/>
          </p:nvSpPr>
          <p:spPr>
            <a:xfrm>
              <a:off x="764244" y="4705883"/>
              <a:ext cx="248528" cy="15962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800" dirty="0">
                  <a:latin typeface="Tahoma"/>
                  <a:cs typeface="Tahoma"/>
                </a:rPr>
                <a:t>10</a:t>
              </a:r>
            </a:p>
          </p:txBody>
        </p:sp>
        <p:sp>
          <p:nvSpPr>
            <p:cNvPr id="120" name="object 27">
              <a:extLst>
                <a:ext uri="{FF2B5EF4-FFF2-40B4-BE49-F238E27FC236}">
                  <a16:creationId xmlns:a16="http://schemas.microsoft.com/office/drawing/2014/main" id="{493A16C0-9247-29C3-F32D-48163862D479}"/>
                </a:ext>
              </a:extLst>
            </p:cNvPr>
            <p:cNvSpPr txBox="1"/>
            <p:nvPr/>
          </p:nvSpPr>
          <p:spPr>
            <a:xfrm>
              <a:off x="764093" y="3499548"/>
              <a:ext cx="248679" cy="15962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sz="800" dirty="0">
                  <a:latin typeface="Tahoma"/>
                  <a:cs typeface="Tahoma"/>
                </a:rPr>
                <a:t>100</a:t>
              </a:r>
            </a:p>
          </p:txBody>
        </p:sp>
        <p:sp>
          <p:nvSpPr>
            <p:cNvPr id="121" name="object 28">
              <a:extLst>
                <a:ext uri="{FF2B5EF4-FFF2-40B4-BE49-F238E27FC236}">
                  <a16:creationId xmlns:a16="http://schemas.microsoft.com/office/drawing/2014/main" id="{1278A328-2FFA-B6D0-792E-3D8278177A9E}"/>
                </a:ext>
              </a:extLst>
            </p:cNvPr>
            <p:cNvSpPr txBox="1"/>
            <p:nvPr/>
          </p:nvSpPr>
          <p:spPr>
            <a:xfrm>
              <a:off x="755107" y="2767909"/>
              <a:ext cx="257665" cy="15962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sz="800" dirty="0">
                  <a:latin typeface="Tahoma"/>
                  <a:cs typeface="Tahoma"/>
                </a:rPr>
                <a:t>200</a:t>
              </a:r>
            </a:p>
          </p:txBody>
        </p:sp>
        <p:sp>
          <p:nvSpPr>
            <p:cNvPr id="122" name="object 29">
              <a:extLst>
                <a:ext uri="{FF2B5EF4-FFF2-40B4-BE49-F238E27FC236}">
                  <a16:creationId xmlns:a16="http://schemas.microsoft.com/office/drawing/2014/main" id="{A32FCCE1-366D-1B2F-9BA2-4DB4C5CB878E}"/>
                </a:ext>
              </a:extLst>
            </p:cNvPr>
            <p:cNvSpPr txBox="1"/>
            <p:nvPr/>
          </p:nvSpPr>
          <p:spPr>
            <a:xfrm>
              <a:off x="764092" y="1943693"/>
              <a:ext cx="248680" cy="15962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sz="800" dirty="0">
                  <a:latin typeface="Tahoma"/>
                  <a:cs typeface="Tahoma"/>
                </a:rPr>
                <a:t>500</a:t>
              </a:r>
            </a:p>
          </p:txBody>
        </p:sp>
        <p:sp>
          <p:nvSpPr>
            <p:cNvPr id="123" name="object 30">
              <a:extLst>
                <a:ext uri="{FF2B5EF4-FFF2-40B4-BE49-F238E27FC236}">
                  <a16:creationId xmlns:a16="http://schemas.microsoft.com/office/drawing/2014/main" id="{AA3030A2-195A-D72C-CF90-F31D5E3BCE79}"/>
                </a:ext>
              </a:extLst>
            </p:cNvPr>
            <p:cNvSpPr txBox="1"/>
            <p:nvPr/>
          </p:nvSpPr>
          <p:spPr>
            <a:xfrm>
              <a:off x="1152465" y="4840709"/>
              <a:ext cx="1224043" cy="6085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b="1" dirty="0">
                  <a:solidFill>
                    <a:srgbClr val="004893"/>
                  </a:solidFill>
                  <a:latin typeface="Tahoma"/>
                  <a:cs typeface="Tahoma"/>
                </a:rPr>
                <a:t>Доставка</a:t>
              </a:r>
              <a:endParaRPr sz="1100" dirty="0">
                <a:latin typeface="Tahoma"/>
                <a:cs typeface="Tahoma"/>
              </a:endParaRPr>
            </a:p>
            <a:p>
              <a:pPr marL="12700" marR="5080">
                <a:lnSpc>
                  <a:spcPct val="100000"/>
                </a:lnSpc>
                <a:spcBef>
                  <a:spcPts val="5"/>
                </a:spcBef>
              </a:pPr>
              <a:r>
                <a:rPr sz="1100" b="1" dirty="0">
                  <a:solidFill>
                    <a:srgbClr val="004893"/>
                  </a:solidFill>
                  <a:latin typeface="Tahoma"/>
                  <a:cs typeface="Tahoma"/>
                </a:rPr>
                <a:t>«</a:t>
              </a:r>
              <a:r>
                <a:rPr sz="1100" b="1" spc="-10" dirty="0">
                  <a:solidFill>
                    <a:srgbClr val="004893"/>
                  </a:solidFill>
                  <a:latin typeface="Tahoma"/>
                  <a:cs typeface="Tahoma"/>
                </a:rPr>
                <a:t>п</a:t>
              </a:r>
              <a:r>
                <a:rPr sz="1100" b="1" dirty="0">
                  <a:solidFill>
                    <a:srgbClr val="004893"/>
                  </a:solidFill>
                  <a:latin typeface="Tahoma"/>
                  <a:cs typeface="Tahoma"/>
                </a:rPr>
                <a:t>о</a:t>
              </a:r>
              <a:r>
                <a:rPr sz="1100" b="1" spc="5" dirty="0">
                  <a:solidFill>
                    <a:srgbClr val="004893"/>
                  </a:solidFill>
                  <a:latin typeface="Tahoma"/>
                  <a:cs typeface="Tahoma"/>
                </a:rPr>
                <a:t>с</a:t>
              </a:r>
              <a:r>
                <a:rPr sz="1100" b="1" spc="-5" dirty="0">
                  <a:solidFill>
                    <a:srgbClr val="004893"/>
                  </a:solidFill>
                  <a:latin typeface="Tahoma"/>
                  <a:cs typeface="Tahoma"/>
                </a:rPr>
                <a:t>л</a:t>
              </a:r>
              <a:r>
                <a:rPr sz="1100" b="1" dirty="0">
                  <a:solidFill>
                    <a:srgbClr val="004893"/>
                  </a:solidFill>
                  <a:latin typeface="Tahoma"/>
                  <a:cs typeface="Tahoma"/>
                </a:rPr>
                <a:t>е</a:t>
              </a:r>
              <a:r>
                <a:rPr sz="1100" b="1" spc="5" dirty="0">
                  <a:solidFill>
                    <a:srgbClr val="004893"/>
                  </a:solidFill>
                  <a:latin typeface="Tahoma"/>
                  <a:cs typeface="Tahoma"/>
                </a:rPr>
                <a:t>д</a:t>
              </a:r>
              <a:r>
                <a:rPr sz="1100" b="1" spc="-10" dirty="0">
                  <a:solidFill>
                    <a:srgbClr val="004893"/>
                  </a:solidFill>
                  <a:latin typeface="Tahoma"/>
                  <a:cs typeface="Tahoma"/>
                </a:rPr>
                <a:t>н</a:t>
              </a:r>
              <a:r>
                <a:rPr sz="1100" b="1" dirty="0">
                  <a:solidFill>
                    <a:srgbClr val="004893"/>
                  </a:solidFill>
                  <a:latin typeface="Tahoma"/>
                  <a:cs typeface="Tahoma"/>
                </a:rPr>
                <a:t>ей  мили»</a:t>
              </a:r>
              <a:endParaRPr sz="1100" dirty="0">
                <a:latin typeface="Tahoma"/>
                <a:cs typeface="Tahoma"/>
              </a:endParaRPr>
            </a:p>
          </p:txBody>
        </p:sp>
        <p:sp>
          <p:nvSpPr>
            <p:cNvPr id="124" name="object 32">
              <a:extLst>
                <a:ext uri="{FF2B5EF4-FFF2-40B4-BE49-F238E27FC236}">
                  <a16:creationId xmlns:a16="http://schemas.microsoft.com/office/drawing/2014/main" id="{9BBD7740-C95B-268A-D100-F77A7BE00BE4}"/>
                </a:ext>
              </a:extLst>
            </p:cNvPr>
            <p:cNvSpPr txBox="1"/>
            <p:nvPr/>
          </p:nvSpPr>
          <p:spPr>
            <a:xfrm>
              <a:off x="6667496" y="5298769"/>
              <a:ext cx="1742912" cy="17368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b="1" dirty="0">
                  <a:solidFill>
                    <a:srgbClr val="004893"/>
                  </a:solidFill>
                  <a:latin typeface="Tahoma"/>
                  <a:cs typeface="Tahoma"/>
                </a:rPr>
                <a:t>Доставка</a:t>
              </a:r>
              <a:r>
                <a:rPr sz="1100" b="1" spc="-55" dirty="0">
                  <a:solidFill>
                    <a:srgbClr val="004893"/>
                  </a:solidFill>
                  <a:latin typeface="Tahoma"/>
                  <a:cs typeface="Tahoma"/>
                </a:rPr>
                <a:t> </a:t>
              </a:r>
              <a:r>
                <a:rPr sz="1100" b="1" dirty="0">
                  <a:solidFill>
                    <a:srgbClr val="004893"/>
                  </a:solidFill>
                  <a:latin typeface="Tahoma"/>
                  <a:cs typeface="Tahoma"/>
                </a:rPr>
                <a:t>малых</a:t>
              </a:r>
              <a:r>
                <a:rPr sz="1100" b="1" spc="-40" dirty="0">
                  <a:solidFill>
                    <a:srgbClr val="004893"/>
                  </a:solidFill>
                  <a:latin typeface="Tahoma"/>
                  <a:cs typeface="Tahoma"/>
                </a:rPr>
                <a:t> </a:t>
              </a:r>
              <a:r>
                <a:rPr sz="1100" b="1" dirty="0">
                  <a:solidFill>
                    <a:srgbClr val="004893"/>
                  </a:solidFill>
                  <a:latin typeface="Tahoma"/>
                  <a:cs typeface="Tahoma"/>
                </a:rPr>
                <a:t>грузов</a:t>
              </a:r>
              <a:endParaRPr sz="1100">
                <a:latin typeface="Tahoma"/>
                <a:cs typeface="Tahoma"/>
              </a:endParaRPr>
            </a:p>
          </p:txBody>
        </p:sp>
        <p:sp>
          <p:nvSpPr>
            <p:cNvPr id="125" name="object 33">
              <a:extLst>
                <a:ext uri="{FF2B5EF4-FFF2-40B4-BE49-F238E27FC236}">
                  <a16:creationId xmlns:a16="http://schemas.microsoft.com/office/drawing/2014/main" id="{290DD56F-5B8B-BA0E-4D23-EC874E049B99}"/>
                </a:ext>
              </a:extLst>
            </p:cNvPr>
            <p:cNvSpPr/>
            <p:nvPr/>
          </p:nvSpPr>
          <p:spPr>
            <a:xfrm>
              <a:off x="2667178" y="5255350"/>
              <a:ext cx="7951012" cy="798384"/>
            </a:xfrm>
            <a:custGeom>
              <a:avLst/>
              <a:gdLst/>
              <a:ahLst/>
              <a:cxnLst/>
              <a:rect l="l" t="t" r="r" b="b"/>
              <a:pathLst>
                <a:path w="8001000" h="890270">
                  <a:moveTo>
                    <a:pt x="0" y="890015"/>
                  </a:moveTo>
                  <a:lnTo>
                    <a:pt x="22392" y="857673"/>
                  </a:lnTo>
                  <a:lnTo>
                    <a:pt x="45218" y="826403"/>
                  </a:lnTo>
                  <a:lnTo>
                    <a:pt x="68519" y="796178"/>
                  </a:lnTo>
                  <a:lnTo>
                    <a:pt x="116726" y="738756"/>
                  </a:lnTo>
                  <a:lnTo>
                    <a:pt x="167360" y="685186"/>
                  </a:lnTo>
                  <a:lnTo>
                    <a:pt x="220770" y="635253"/>
                  </a:lnTo>
                  <a:lnTo>
                    <a:pt x="277303" y="588739"/>
                  </a:lnTo>
                  <a:lnTo>
                    <a:pt x="337307" y="545425"/>
                  </a:lnTo>
                  <a:lnTo>
                    <a:pt x="401130" y="505094"/>
                  </a:lnTo>
                  <a:lnTo>
                    <a:pt x="434582" y="485979"/>
                  </a:lnTo>
                  <a:lnTo>
                    <a:pt x="469120" y="467528"/>
                  </a:lnTo>
                  <a:lnTo>
                    <a:pt x="504787" y="449714"/>
                  </a:lnTo>
                  <a:lnTo>
                    <a:pt x="541626" y="432510"/>
                  </a:lnTo>
                  <a:lnTo>
                    <a:pt x="579680" y="415888"/>
                  </a:lnTo>
                  <a:lnTo>
                    <a:pt x="618994" y="399822"/>
                  </a:lnTo>
                  <a:lnTo>
                    <a:pt x="659611" y="384283"/>
                  </a:lnTo>
                  <a:lnTo>
                    <a:pt x="701573" y="369246"/>
                  </a:lnTo>
                  <a:lnTo>
                    <a:pt x="744926" y="354682"/>
                  </a:lnTo>
                  <a:lnTo>
                    <a:pt x="789712" y="340564"/>
                  </a:lnTo>
                  <a:lnTo>
                    <a:pt x="835974" y="326866"/>
                  </a:lnTo>
                  <a:lnTo>
                    <a:pt x="883757" y="313559"/>
                  </a:lnTo>
                  <a:lnTo>
                    <a:pt x="933103" y="300618"/>
                  </a:lnTo>
                  <a:lnTo>
                    <a:pt x="984057" y="288013"/>
                  </a:lnTo>
                  <a:lnTo>
                    <a:pt x="1036661" y="275720"/>
                  </a:lnTo>
                  <a:lnTo>
                    <a:pt x="1090959" y="263709"/>
                  </a:lnTo>
                  <a:lnTo>
                    <a:pt x="1146995" y="251954"/>
                  </a:lnTo>
                  <a:lnTo>
                    <a:pt x="1204813" y="240428"/>
                  </a:lnTo>
                  <a:lnTo>
                    <a:pt x="1264454" y="229104"/>
                  </a:lnTo>
                  <a:lnTo>
                    <a:pt x="1325965" y="217953"/>
                  </a:lnTo>
                  <a:lnTo>
                    <a:pt x="1389386" y="206950"/>
                  </a:lnTo>
                  <a:lnTo>
                    <a:pt x="1454763" y="196067"/>
                  </a:lnTo>
                  <a:lnTo>
                    <a:pt x="1522139" y="185276"/>
                  </a:lnTo>
                  <a:lnTo>
                    <a:pt x="1591556" y="174551"/>
                  </a:lnTo>
                  <a:lnTo>
                    <a:pt x="1663059" y="163864"/>
                  </a:lnTo>
                  <a:lnTo>
                    <a:pt x="1736692" y="153188"/>
                  </a:lnTo>
                  <a:lnTo>
                    <a:pt x="1812497" y="142496"/>
                  </a:lnTo>
                  <a:lnTo>
                    <a:pt x="1890518" y="131760"/>
                  </a:lnTo>
                  <a:lnTo>
                    <a:pt x="1970798" y="120954"/>
                  </a:lnTo>
                  <a:lnTo>
                    <a:pt x="2030766" y="113100"/>
                  </a:lnTo>
                  <a:lnTo>
                    <a:pt x="2090306" y="105580"/>
                  </a:lnTo>
                  <a:lnTo>
                    <a:pt x="2149516" y="98388"/>
                  </a:lnTo>
                  <a:lnTo>
                    <a:pt x="2208490" y="91517"/>
                  </a:lnTo>
                  <a:lnTo>
                    <a:pt x="2267326" y="84960"/>
                  </a:lnTo>
                  <a:lnTo>
                    <a:pt x="2326118" y="78709"/>
                  </a:lnTo>
                  <a:lnTo>
                    <a:pt x="2384964" y="72759"/>
                  </a:lnTo>
                  <a:lnTo>
                    <a:pt x="2443960" y="67103"/>
                  </a:lnTo>
                  <a:lnTo>
                    <a:pt x="2503201" y="61733"/>
                  </a:lnTo>
                  <a:lnTo>
                    <a:pt x="2562783" y="56643"/>
                  </a:lnTo>
                  <a:lnTo>
                    <a:pt x="2622803" y="51826"/>
                  </a:lnTo>
                  <a:lnTo>
                    <a:pt x="2683357" y="47275"/>
                  </a:lnTo>
                  <a:lnTo>
                    <a:pt x="2744541" y="42983"/>
                  </a:lnTo>
                  <a:lnTo>
                    <a:pt x="2806451" y="38944"/>
                  </a:lnTo>
                  <a:lnTo>
                    <a:pt x="2869183" y="35150"/>
                  </a:lnTo>
                  <a:lnTo>
                    <a:pt x="2932833" y="31595"/>
                  </a:lnTo>
                  <a:lnTo>
                    <a:pt x="2997497" y="28272"/>
                  </a:lnTo>
                  <a:lnTo>
                    <a:pt x="3063272" y="25175"/>
                  </a:lnTo>
                  <a:lnTo>
                    <a:pt x="3130253" y="22296"/>
                  </a:lnTo>
                  <a:lnTo>
                    <a:pt x="3198537" y="19628"/>
                  </a:lnTo>
                  <a:lnTo>
                    <a:pt x="3268219" y="17165"/>
                  </a:lnTo>
                  <a:lnTo>
                    <a:pt x="3339397" y="14900"/>
                  </a:lnTo>
                  <a:lnTo>
                    <a:pt x="3412165" y="12826"/>
                  </a:lnTo>
                  <a:lnTo>
                    <a:pt x="3486620" y="10936"/>
                  </a:lnTo>
                  <a:lnTo>
                    <a:pt x="3562858" y="9224"/>
                  </a:lnTo>
                  <a:lnTo>
                    <a:pt x="3601676" y="8432"/>
                  </a:lnTo>
                  <a:lnTo>
                    <a:pt x="3640976" y="7682"/>
                  </a:lnTo>
                  <a:lnTo>
                    <a:pt x="3680769" y="6973"/>
                  </a:lnTo>
                  <a:lnTo>
                    <a:pt x="3721069" y="6304"/>
                  </a:lnTo>
                  <a:lnTo>
                    <a:pt x="3761886" y="5674"/>
                  </a:lnTo>
                  <a:lnTo>
                    <a:pt x="3803233" y="5082"/>
                  </a:lnTo>
                  <a:lnTo>
                    <a:pt x="3845122" y="4528"/>
                  </a:lnTo>
                  <a:lnTo>
                    <a:pt x="3887565" y="4011"/>
                  </a:lnTo>
                  <a:lnTo>
                    <a:pt x="3930573" y="3530"/>
                  </a:lnTo>
                  <a:lnTo>
                    <a:pt x="3974160" y="3083"/>
                  </a:lnTo>
                  <a:lnTo>
                    <a:pt x="4018336" y="2671"/>
                  </a:lnTo>
                  <a:lnTo>
                    <a:pt x="4063115" y="2292"/>
                  </a:lnTo>
                  <a:lnTo>
                    <a:pt x="4108507" y="1945"/>
                  </a:lnTo>
                  <a:lnTo>
                    <a:pt x="4154525" y="1630"/>
                  </a:lnTo>
                  <a:lnTo>
                    <a:pt x="4201182" y="1346"/>
                  </a:lnTo>
                  <a:lnTo>
                    <a:pt x="4248488" y="1091"/>
                  </a:lnTo>
                  <a:lnTo>
                    <a:pt x="4296456" y="866"/>
                  </a:lnTo>
                  <a:lnTo>
                    <a:pt x="4345099" y="668"/>
                  </a:lnTo>
                  <a:lnTo>
                    <a:pt x="4394427" y="498"/>
                  </a:lnTo>
                  <a:lnTo>
                    <a:pt x="4444453" y="354"/>
                  </a:lnTo>
                  <a:lnTo>
                    <a:pt x="4495190" y="236"/>
                  </a:lnTo>
                  <a:lnTo>
                    <a:pt x="4546648" y="143"/>
                  </a:lnTo>
                  <a:lnTo>
                    <a:pt x="4598841" y="73"/>
                  </a:lnTo>
                  <a:lnTo>
                    <a:pt x="4651779" y="27"/>
                  </a:lnTo>
                  <a:lnTo>
                    <a:pt x="4705476" y="3"/>
                  </a:lnTo>
                  <a:lnTo>
                    <a:pt x="4759943" y="0"/>
                  </a:lnTo>
                  <a:lnTo>
                    <a:pt x="4815192" y="17"/>
                  </a:lnTo>
                  <a:lnTo>
                    <a:pt x="4871235" y="54"/>
                  </a:lnTo>
                  <a:lnTo>
                    <a:pt x="4928084" y="110"/>
                  </a:lnTo>
                  <a:lnTo>
                    <a:pt x="4985752" y="183"/>
                  </a:lnTo>
                  <a:lnTo>
                    <a:pt x="5044249" y="274"/>
                  </a:lnTo>
                  <a:lnTo>
                    <a:pt x="5103589" y="381"/>
                  </a:lnTo>
                  <a:lnTo>
                    <a:pt x="5163783" y="503"/>
                  </a:lnTo>
                  <a:lnTo>
                    <a:pt x="5224843" y="640"/>
                  </a:lnTo>
                  <a:lnTo>
                    <a:pt x="5286782" y="790"/>
                  </a:lnTo>
                  <a:lnTo>
                    <a:pt x="5349610" y="954"/>
                  </a:lnTo>
                  <a:lnTo>
                    <a:pt x="5413341" y="1129"/>
                  </a:lnTo>
                  <a:lnTo>
                    <a:pt x="5477986" y="1315"/>
                  </a:lnTo>
                  <a:lnTo>
                    <a:pt x="5543558" y="1511"/>
                  </a:lnTo>
                  <a:lnTo>
                    <a:pt x="5610068" y="1717"/>
                  </a:lnTo>
                  <a:lnTo>
                    <a:pt x="5677528" y="1931"/>
                  </a:lnTo>
                  <a:lnTo>
                    <a:pt x="5745950" y="2153"/>
                  </a:lnTo>
                  <a:lnTo>
                    <a:pt x="5815346" y="2382"/>
                  </a:lnTo>
                  <a:lnTo>
                    <a:pt x="5885729" y="2617"/>
                  </a:lnTo>
                  <a:lnTo>
                    <a:pt x="5957111" y="2856"/>
                  </a:lnTo>
                  <a:lnTo>
                    <a:pt x="6029502" y="3100"/>
                  </a:lnTo>
                  <a:lnTo>
                    <a:pt x="6102917" y="3348"/>
                  </a:lnTo>
                  <a:lnTo>
                    <a:pt x="6177365" y="3598"/>
                  </a:lnTo>
                  <a:lnTo>
                    <a:pt x="6252860" y="3850"/>
                  </a:lnTo>
                  <a:lnTo>
                    <a:pt x="6329413" y="4102"/>
                  </a:lnTo>
                  <a:lnTo>
                    <a:pt x="6407037" y="4355"/>
                  </a:lnTo>
                  <a:lnTo>
                    <a:pt x="6485743" y="4606"/>
                  </a:lnTo>
                  <a:lnTo>
                    <a:pt x="6565543" y="4856"/>
                  </a:lnTo>
                  <a:lnTo>
                    <a:pt x="6646450" y="5103"/>
                  </a:lnTo>
                  <a:lnTo>
                    <a:pt x="6728476" y="5347"/>
                  </a:lnTo>
                  <a:lnTo>
                    <a:pt x="6811632" y="5587"/>
                  </a:lnTo>
                  <a:lnTo>
                    <a:pt x="6895930" y="5821"/>
                  </a:lnTo>
                  <a:lnTo>
                    <a:pt x="6981383" y="6050"/>
                  </a:lnTo>
                  <a:lnTo>
                    <a:pt x="7068003" y="6271"/>
                  </a:lnTo>
                  <a:lnTo>
                    <a:pt x="7155801" y="6485"/>
                  </a:lnTo>
                  <a:lnTo>
                    <a:pt x="7244790" y="6691"/>
                  </a:lnTo>
                  <a:lnTo>
                    <a:pt x="7334981" y="6887"/>
                  </a:lnTo>
                  <a:lnTo>
                    <a:pt x="7426386" y="7072"/>
                  </a:lnTo>
                  <a:lnTo>
                    <a:pt x="7519019" y="7247"/>
                  </a:lnTo>
                  <a:lnTo>
                    <a:pt x="7612890" y="7410"/>
                  </a:lnTo>
                  <a:lnTo>
                    <a:pt x="7708011" y="7559"/>
                  </a:lnTo>
                  <a:lnTo>
                    <a:pt x="7804395" y="7696"/>
                  </a:lnTo>
                  <a:lnTo>
                    <a:pt x="7902054" y="7817"/>
                  </a:lnTo>
                  <a:lnTo>
                    <a:pt x="8001000" y="7924"/>
                  </a:lnTo>
                </a:path>
              </a:pathLst>
            </a:custGeom>
            <a:ln w="95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34">
              <a:extLst>
                <a:ext uri="{FF2B5EF4-FFF2-40B4-BE49-F238E27FC236}">
                  <a16:creationId xmlns:a16="http://schemas.microsoft.com/office/drawing/2014/main" id="{41D40D8E-26D0-A1AE-4E9B-3E1D0CB04A39}"/>
                </a:ext>
              </a:extLst>
            </p:cNvPr>
            <p:cNvSpPr txBox="1"/>
            <p:nvPr/>
          </p:nvSpPr>
          <p:spPr>
            <a:xfrm>
              <a:off x="2119159" y="2488461"/>
              <a:ext cx="2903382" cy="42642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100" b="1" spc="-5" dirty="0" err="1">
                  <a:solidFill>
                    <a:srgbClr val="004893"/>
                  </a:solidFill>
                  <a:latin typeface="Tahoma"/>
                  <a:cs typeface="Tahoma"/>
                </a:rPr>
                <a:t>Грузоперевозки</a:t>
              </a:r>
              <a:r>
                <a:rPr sz="1100" b="1" spc="-45" dirty="0">
                  <a:solidFill>
                    <a:srgbClr val="004893"/>
                  </a:solidFill>
                  <a:latin typeface="Tahoma"/>
                  <a:cs typeface="Tahoma"/>
                </a:rPr>
                <a:t> </a:t>
              </a:r>
              <a:r>
                <a:rPr sz="1100" b="1" dirty="0" err="1">
                  <a:solidFill>
                    <a:srgbClr val="004893"/>
                  </a:solidFill>
                  <a:latin typeface="Tahoma"/>
                  <a:cs typeface="Tahoma"/>
                </a:rPr>
                <a:t>на</a:t>
              </a:r>
              <a:br>
                <a:rPr lang="en-US" sz="1100" b="1" spc="-20" dirty="0">
                  <a:solidFill>
                    <a:srgbClr val="004893"/>
                  </a:solidFill>
                  <a:latin typeface="Tahoma"/>
                  <a:cs typeface="Tahoma"/>
                </a:rPr>
              </a:br>
              <a:r>
                <a:rPr sz="1100" b="1" dirty="0" err="1">
                  <a:solidFill>
                    <a:srgbClr val="004893"/>
                  </a:solidFill>
                  <a:latin typeface="Tahoma"/>
                  <a:cs typeface="Tahoma"/>
                </a:rPr>
                <a:t>средние</a:t>
              </a:r>
              <a:r>
                <a:rPr sz="1100" b="1" spc="-55" dirty="0">
                  <a:solidFill>
                    <a:srgbClr val="004893"/>
                  </a:solidFill>
                  <a:latin typeface="Tahoma"/>
                  <a:cs typeface="Tahoma"/>
                </a:rPr>
                <a:t> </a:t>
              </a:r>
              <a:r>
                <a:rPr sz="1100" b="1" dirty="0">
                  <a:solidFill>
                    <a:srgbClr val="004893"/>
                  </a:solidFill>
                  <a:latin typeface="Tahoma"/>
                  <a:cs typeface="Tahoma"/>
                </a:rPr>
                <a:t>расстояния</a:t>
              </a:r>
              <a:endParaRPr sz="1100" dirty="0">
                <a:latin typeface="Tahoma"/>
                <a:cs typeface="Tahoma"/>
              </a:endParaRPr>
            </a:p>
          </p:txBody>
        </p:sp>
        <p:sp>
          <p:nvSpPr>
            <p:cNvPr id="127" name="object 35">
              <a:extLst>
                <a:ext uri="{FF2B5EF4-FFF2-40B4-BE49-F238E27FC236}">
                  <a16:creationId xmlns:a16="http://schemas.microsoft.com/office/drawing/2014/main" id="{CDFCFAC3-B55F-F1BC-C1B1-8E30B74EE273}"/>
                </a:ext>
              </a:extLst>
            </p:cNvPr>
            <p:cNvSpPr/>
            <p:nvPr/>
          </p:nvSpPr>
          <p:spPr>
            <a:xfrm>
              <a:off x="1064858" y="3259956"/>
              <a:ext cx="2160025" cy="2789793"/>
            </a:xfrm>
            <a:custGeom>
              <a:avLst/>
              <a:gdLst/>
              <a:ahLst/>
              <a:cxnLst/>
              <a:rect l="l" t="t" r="r" b="b"/>
              <a:pathLst>
                <a:path w="2173604" h="3110865">
                  <a:moveTo>
                    <a:pt x="1610702" y="3110484"/>
                  </a:moveTo>
                  <a:lnTo>
                    <a:pt x="1628837" y="3063936"/>
                  </a:lnTo>
                  <a:lnTo>
                    <a:pt x="1651849" y="3009623"/>
                  </a:lnTo>
                  <a:lnTo>
                    <a:pt x="1679099" y="2948084"/>
                  </a:lnTo>
                  <a:lnTo>
                    <a:pt x="1709951" y="2879861"/>
                  </a:lnTo>
                  <a:lnTo>
                    <a:pt x="1726528" y="2843412"/>
                  </a:lnTo>
                  <a:lnTo>
                    <a:pt x="1743767" y="2805493"/>
                  </a:lnTo>
                  <a:lnTo>
                    <a:pt x="1761587" y="2766174"/>
                  </a:lnTo>
                  <a:lnTo>
                    <a:pt x="1779908" y="2725522"/>
                  </a:lnTo>
                  <a:lnTo>
                    <a:pt x="1798652" y="2683603"/>
                  </a:lnTo>
                  <a:lnTo>
                    <a:pt x="1817738" y="2640486"/>
                  </a:lnTo>
                  <a:lnTo>
                    <a:pt x="1837087" y="2596238"/>
                  </a:lnTo>
                  <a:lnTo>
                    <a:pt x="1856619" y="2550927"/>
                  </a:lnTo>
                  <a:lnTo>
                    <a:pt x="1876253" y="2504621"/>
                  </a:lnTo>
                  <a:lnTo>
                    <a:pt x="1895912" y="2457386"/>
                  </a:lnTo>
                  <a:lnTo>
                    <a:pt x="1915514" y="2409290"/>
                  </a:lnTo>
                  <a:lnTo>
                    <a:pt x="1934980" y="2360401"/>
                  </a:lnTo>
                  <a:lnTo>
                    <a:pt x="1954231" y="2310787"/>
                  </a:lnTo>
                  <a:lnTo>
                    <a:pt x="1973186" y="2260515"/>
                  </a:lnTo>
                  <a:lnTo>
                    <a:pt x="1991767" y="2209653"/>
                  </a:lnTo>
                  <a:lnTo>
                    <a:pt x="2009892" y="2158267"/>
                  </a:lnTo>
                  <a:lnTo>
                    <a:pt x="2027483" y="2106426"/>
                  </a:lnTo>
                  <a:lnTo>
                    <a:pt x="2044460" y="2054198"/>
                  </a:lnTo>
                  <a:lnTo>
                    <a:pt x="2060743" y="2001649"/>
                  </a:lnTo>
                  <a:lnTo>
                    <a:pt x="2076252" y="1948847"/>
                  </a:lnTo>
                  <a:lnTo>
                    <a:pt x="2090908" y="1895861"/>
                  </a:lnTo>
                  <a:lnTo>
                    <a:pt x="2104631" y="1842757"/>
                  </a:lnTo>
                  <a:lnTo>
                    <a:pt x="2117341" y="1789602"/>
                  </a:lnTo>
                  <a:lnTo>
                    <a:pt x="2128959" y="1736466"/>
                  </a:lnTo>
                  <a:lnTo>
                    <a:pt x="2139405" y="1683414"/>
                  </a:lnTo>
                  <a:lnTo>
                    <a:pt x="2148598" y="1630515"/>
                  </a:lnTo>
                  <a:lnTo>
                    <a:pt x="2156460" y="1577836"/>
                  </a:lnTo>
                  <a:lnTo>
                    <a:pt x="2162911" y="1525445"/>
                  </a:lnTo>
                  <a:lnTo>
                    <a:pt x="2167871" y="1473409"/>
                  </a:lnTo>
                  <a:lnTo>
                    <a:pt x="2171260" y="1421796"/>
                  </a:lnTo>
                  <a:lnTo>
                    <a:pt x="2172999" y="1370673"/>
                  </a:lnTo>
                  <a:lnTo>
                    <a:pt x="2173007" y="1320108"/>
                  </a:lnTo>
                  <a:lnTo>
                    <a:pt x="2171206" y="1270169"/>
                  </a:lnTo>
                  <a:lnTo>
                    <a:pt x="2167515" y="1220922"/>
                  </a:lnTo>
                  <a:lnTo>
                    <a:pt x="2161855" y="1172437"/>
                  </a:lnTo>
                  <a:lnTo>
                    <a:pt x="2154145" y="1124779"/>
                  </a:lnTo>
                  <a:lnTo>
                    <a:pt x="2144307" y="1078017"/>
                  </a:lnTo>
                  <a:lnTo>
                    <a:pt x="2132261" y="1032218"/>
                  </a:lnTo>
                  <a:lnTo>
                    <a:pt x="2117926" y="987450"/>
                  </a:lnTo>
                  <a:lnTo>
                    <a:pt x="2101224" y="943780"/>
                  </a:lnTo>
                  <a:lnTo>
                    <a:pt x="2082074" y="901276"/>
                  </a:lnTo>
                  <a:lnTo>
                    <a:pt x="2060397" y="860005"/>
                  </a:lnTo>
                  <a:lnTo>
                    <a:pt x="2036287" y="819170"/>
                  </a:lnTo>
                  <a:lnTo>
                    <a:pt x="2010856" y="779572"/>
                  </a:lnTo>
                  <a:lnTo>
                    <a:pt x="1984139" y="741196"/>
                  </a:lnTo>
                  <a:lnTo>
                    <a:pt x="1956174" y="704024"/>
                  </a:lnTo>
                  <a:lnTo>
                    <a:pt x="1926997" y="668039"/>
                  </a:lnTo>
                  <a:lnTo>
                    <a:pt x="1896645" y="633223"/>
                  </a:lnTo>
                  <a:lnTo>
                    <a:pt x="1865154" y="599561"/>
                  </a:lnTo>
                  <a:lnTo>
                    <a:pt x="1832561" y="567034"/>
                  </a:lnTo>
                  <a:lnTo>
                    <a:pt x="1798902" y="535625"/>
                  </a:lnTo>
                  <a:lnTo>
                    <a:pt x="1764215" y="505318"/>
                  </a:lnTo>
                  <a:lnTo>
                    <a:pt x="1728537" y="476095"/>
                  </a:lnTo>
                  <a:lnTo>
                    <a:pt x="1691903" y="447940"/>
                  </a:lnTo>
                  <a:lnTo>
                    <a:pt x="1654350" y="420834"/>
                  </a:lnTo>
                  <a:lnTo>
                    <a:pt x="1615915" y="394761"/>
                  </a:lnTo>
                  <a:lnTo>
                    <a:pt x="1576635" y="369704"/>
                  </a:lnTo>
                  <a:lnTo>
                    <a:pt x="1536547" y="345646"/>
                  </a:lnTo>
                  <a:lnTo>
                    <a:pt x="1495687" y="322570"/>
                  </a:lnTo>
                  <a:lnTo>
                    <a:pt x="1454091" y="300458"/>
                  </a:lnTo>
                  <a:lnTo>
                    <a:pt x="1411797" y="279293"/>
                  </a:lnTo>
                  <a:lnTo>
                    <a:pt x="1368841" y="259059"/>
                  </a:lnTo>
                  <a:lnTo>
                    <a:pt x="1325259" y="239737"/>
                  </a:lnTo>
                  <a:lnTo>
                    <a:pt x="1281089" y="221312"/>
                  </a:lnTo>
                  <a:lnTo>
                    <a:pt x="1236367" y="203766"/>
                  </a:lnTo>
                  <a:lnTo>
                    <a:pt x="1191130" y="187081"/>
                  </a:lnTo>
                  <a:lnTo>
                    <a:pt x="1145414" y="171241"/>
                  </a:lnTo>
                  <a:lnTo>
                    <a:pt x="1099257" y="156229"/>
                  </a:lnTo>
                  <a:lnTo>
                    <a:pt x="1052694" y="142027"/>
                  </a:lnTo>
                  <a:lnTo>
                    <a:pt x="1005762" y="128619"/>
                  </a:lnTo>
                  <a:lnTo>
                    <a:pt x="958499" y="115987"/>
                  </a:lnTo>
                  <a:lnTo>
                    <a:pt x="910940" y="104114"/>
                  </a:lnTo>
                  <a:lnTo>
                    <a:pt x="863123" y="92983"/>
                  </a:lnTo>
                  <a:lnTo>
                    <a:pt x="815084" y="82577"/>
                  </a:lnTo>
                  <a:lnTo>
                    <a:pt x="766860" y="72878"/>
                  </a:lnTo>
                  <a:lnTo>
                    <a:pt x="718487" y="63871"/>
                  </a:lnTo>
                  <a:lnTo>
                    <a:pt x="670002" y="55536"/>
                  </a:lnTo>
                  <a:lnTo>
                    <a:pt x="621442" y="47859"/>
                  </a:lnTo>
                  <a:lnTo>
                    <a:pt x="572843" y="40821"/>
                  </a:lnTo>
                  <a:lnTo>
                    <a:pt x="524243" y="34404"/>
                  </a:lnTo>
                  <a:lnTo>
                    <a:pt x="475677" y="28593"/>
                  </a:lnTo>
                  <a:lnTo>
                    <a:pt x="427183" y="23370"/>
                  </a:lnTo>
                  <a:lnTo>
                    <a:pt x="378797" y="18718"/>
                  </a:lnTo>
                  <a:lnTo>
                    <a:pt x="330555" y="14620"/>
                  </a:lnTo>
                  <a:lnTo>
                    <a:pt x="282495" y="11058"/>
                  </a:lnTo>
                  <a:lnTo>
                    <a:pt x="234653" y="8016"/>
                  </a:lnTo>
                  <a:lnTo>
                    <a:pt x="187066" y="5476"/>
                  </a:lnTo>
                  <a:lnTo>
                    <a:pt x="139771" y="3422"/>
                  </a:lnTo>
                  <a:lnTo>
                    <a:pt x="92803" y="1836"/>
                  </a:lnTo>
                  <a:lnTo>
                    <a:pt x="46201" y="701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36">
              <a:extLst>
                <a:ext uri="{FF2B5EF4-FFF2-40B4-BE49-F238E27FC236}">
                  <a16:creationId xmlns:a16="http://schemas.microsoft.com/office/drawing/2014/main" id="{7786815F-3209-2D55-1343-0A3CF423BF03}"/>
                </a:ext>
              </a:extLst>
            </p:cNvPr>
            <p:cNvSpPr txBox="1"/>
            <p:nvPr/>
          </p:nvSpPr>
          <p:spPr>
            <a:xfrm>
              <a:off x="1143195" y="3772842"/>
              <a:ext cx="1440329" cy="60928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5"/>
                </a:spcBef>
              </a:pPr>
              <a:r>
                <a:rPr sz="1100" b="1" dirty="0">
                  <a:solidFill>
                    <a:srgbClr val="004893"/>
                  </a:solidFill>
                  <a:latin typeface="Tahoma"/>
                  <a:cs typeface="Tahoma"/>
                </a:rPr>
                <a:t>Городские </a:t>
              </a:r>
              <a:r>
                <a:rPr sz="1100" b="1" spc="5" dirty="0">
                  <a:solidFill>
                    <a:srgbClr val="004893"/>
                  </a:solidFill>
                  <a:latin typeface="Tahoma"/>
                  <a:cs typeface="Tahoma"/>
                </a:rPr>
                <a:t> </a:t>
              </a:r>
              <a:r>
                <a:rPr sz="1100" b="1" spc="-10" dirty="0">
                  <a:solidFill>
                    <a:srgbClr val="004893"/>
                  </a:solidFill>
                  <a:latin typeface="Tahoma"/>
                  <a:cs typeface="Tahoma"/>
                </a:rPr>
                <a:t>п</a:t>
              </a:r>
              <a:r>
                <a:rPr sz="1100" b="1" spc="-5" dirty="0">
                  <a:solidFill>
                    <a:srgbClr val="004893"/>
                  </a:solidFill>
                  <a:latin typeface="Tahoma"/>
                  <a:cs typeface="Tahoma"/>
                </a:rPr>
                <a:t>а</a:t>
              </a:r>
              <a:r>
                <a:rPr sz="1100" b="1" spc="5" dirty="0">
                  <a:solidFill>
                    <a:srgbClr val="004893"/>
                  </a:solidFill>
                  <a:latin typeface="Tahoma"/>
                  <a:cs typeface="Tahoma"/>
                </a:rPr>
                <a:t>сс</a:t>
              </a:r>
              <a:r>
                <a:rPr sz="1100" b="1" spc="-5" dirty="0">
                  <a:solidFill>
                    <a:srgbClr val="004893"/>
                  </a:solidFill>
                  <a:latin typeface="Tahoma"/>
                  <a:cs typeface="Tahoma"/>
                </a:rPr>
                <a:t>а</a:t>
              </a:r>
              <a:r>
                <a:rPr sz="1100" b="1" spc="-10" dirty="0">
                  <a:solidFill>
                    <a:srgbClr val="004893"/>
                  </a:solidFill>
                  <a:latin typeface="Tahoma"/>
                  <a:cs typeface="Tahoma"/>
                </a:rPr>
                <a:t>ж</a:t>
              </a:r>
              <a:r>
                <a:rPr sz="1100" b="1" dirty="0">
                  <a:solidFill>
                    <a:srgbClr val="004893"/>
                  </a:solidFill>
                  <a:latin typeface="Tahoma"/>
                  <a:cs typeface="Tahoma"/>
                </a:rPr>
                <a:t>ир</a:t>
              </a:r>
              <a:r>
                <a:rPr sz="1100" b="1" spc="-10" dirty="0">
                  <a:solidFill>
                    <a:srgbClr val="004893"/>
                  </a:solidFill>
                  <a:latin typeface="Tahoma"/>
                  <a:cs typeface="Tahoma"/>
                </a:rPr>
                <a:t>ск</a:t>
              </a:r>
              <a:r>
                <a:rPr sz="1100" b="1" spc="-5" dirty="0">
                  <a:solidFill>
                    <a:srgbClr val="004893"/>
                  </a:solidFill>
                  <a:latin typeface="Tahoma"/>
                  <a:cs typeface="Tahoma"/>
                </a:rPr>
                <a:t>и</a:t>
              </a:r>
              <a:r>
                <a:rPr sz="1100" b="1" dirty="0">
                  <a:solidFill>
                    <a:srgbClr val="004893"/>
                  </a:solidFill>
                  <a:latin typeface="Tahoma"/>
                  <a:cs typeface="Tahoma"/>
                </a:rPr>
                <a:t>е  </a:t>
              </a:r>
              <a:r>
                <a:rPr sz="1100" b="1" spc="-5" dirty="0">
                  <a:solidFill>
                    <a:srgbClr val="004893"/>
                  </a:solidFill>
                  <a:latin typeface="Tahoma"/>
                  <a:cs typeface="Tahoma"/>
                </a:rPr>
                <a:t>перевозки</a:t>
              </a:r>
              <a:endParaRPr sz="1100" dirty="0">
                <a:latin typeface="Tahoma"/>
                <a:cs typeface="Tahoma"/>
              </a:endParaRPr>
            </a:p>
          </p:txBody>
        </p:sp>
        <p:sp>
          <p:nvSpPr>
            <p:cNvPr id="129" name="object 44">
              <a:extLst>
                <a:ext uri="{FF2B5EF4-FFF2-40B4-BE49-F238E27FC236}">
                  <a16:creationId xmlns:a16="http://schemas.microsoft.com/office/drawing/2014/main" id="{AC3B1914-86FD-8244-4E24-104F7AF4F5F2}"/>
                </a:ext>
              </a:extLst>
            </p:cNvPr>
            <p:cNvSpPr/>
            <p:nvPr/>
          </p:nvSpPr>
          <p:spPr>
            <a:xfrm>
              <a:off x="10091910" y="4926042"/>
              <a:ext cx="1388903" cy="459557"/>
            </a:xfrm>
            <a:custGeom>
              <a:avLst/>
              <a:gdLst/>
              <a:ahLst/>
              <a:cxnLst/>
              <a:rect l="l" t="t" r="r" b="b"/>
              <a:pathLst>
                <a:path w="1397634" h="512445">
                  <a:moveTo>
                    <a:pt x="1312164" y="0"/>
                  </a:moveTo>
                  <a:lnTo>
                    <a:pt x="85344" y="0"/>
                  </a:lnTo>
                  <a:lnTo>
                    <a:pt x="52126" y="6707"/>
                  </a:lnTo>
                  <a:lnTo>
                    <a:pt x="24998" y="24998"/>
                  </a:lnTo>
                  <a:lnTo>
                    <a:pt x="6707" y="52126"/>
                  </a:lnTo>
                  <a:lnTo>
                    <a:pt x="0" y="85343"/>
                  </a:lnTo>
                  <a:lnTo>
                    <a:pt x="0" y="426719"/>
                  </a:lnTo>
                  <a:lnTo>
                    <a:pt x="6707" y="459937"/>
                  </a:lnTo>
                  <a:lnTo>
                    <a:pt x="24998" y="487065"/>
                  </a:lnTo>
                  <a:lnTo>
                    <a:pt x="52126" y="505356"/>
                  </a:lnTo>
                  <a:lnTo>
                    <a:pt x="85344" y="512064"/>
                  </a:lnTo>
                  <a:lnTo>
                    <a:pt x="1312164" y="512064"/>
                  </a:lnTo>
                  <a:lnTo>
                    <a:pt x="1345381" y="505356"/>
                  </a:lnTo>
                  <a:lnTo>
                    <a:pt x="1372509" y="487065"/>
                  </a:lnTo>
                  <a:lnTo>
                    <a:pt x="1390800" y="459937"/>
                  </a:lnTo>
                  <a:lnTo>
                    <a:pt x="1397508" y="426719"/>
                  </a:lnTo>
                  <a:lnTo>
                    <a:pt x="1397508" y="85343"/>
                  </a:lnTo>
                  <a:lnTo>
                    <a:pt x="1390800" y="52126"/>
                  </a:lnTo>
                  <a:lnTo>
                    <a:pt x="1372509" y="24998"/>
                  </a:lnTo>
                  <a:lnTo>
                    <a:pt x="1345381" y="6707"/>
                  </a:lnTo>
                  <a:lnTo>
                    <a:pt x="1312164" y="0"/>
                  </a:lnTo>
                  <a:close/>
                </a:path>
              </a:pathLst>
            </a:custGeom>
            <a:solidFill>
              <a:srgbClr val="00AC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46">
              <a:extLst>
                <a:ext uri="{FF2B5EF4-FFF2-40B4-BE49-F238E27FC236}">
                  <a16:creationId xmlns:a16="http://schemas.microsoft.com/office/drawing/2014/main" id="{62B57CE1-5BCE-8718-DD80-43BFD15F69F4}"/>
                </a:ext>
              </a:extLst>
            </p:cNvPr>
            <p:cNvSpPr txBox="1"/>
            <p:nvPr/>
          </p:nvSpPr>
          <p:spPr>
            <a:xfrm>
              <a:off x="10170454" y="4926042"/>
              <a:ext cx="1388903" cy="386003"/>
            </a:xfrm>
            <a:prstGeom prst="rect">
              <a:avLst/>
            </a:prstGeom>
          </p:spPr>
          <p:txBody>
            <a:bodyPr vert="horz" wrap="square" lIns="0" tIns="26670" rIns="0" bIns="0" rtlCol="0">
              <a:spAutoFit/>
            </a:bodyPr>
            <a:lstStyle/>
            <a:p>
              <a:pPr marL="12700" marR="5080">
                <a:lnSpc>
                  <a:spcPts val="1440"/>
                </a:lnSpc>
                <a:spcBef>
                  <a:spcPts val="210"/>
                </a:spcBef>
              </a:pPr>
              <a:r>
                <a:rPr lang="ru-RU" sz="1250" spc="55" dirty="0">
                  <a:solidFill>
                    <a:srgbClr val="FFFFFF"/>
                  </a:solidFill>
                  <a:latin typeface="Tahoma"/>
                  <a:cs typeface="Tahoma"/>
                </a:rPr>
                <a:t>Коммерческая загрузка*</a:t>
              </a:r>
              <a:endParaRPr sz="1250" spc="55" dirty="0">
                <a:solidFill>
                  <a:srgbClr val="FFFFFF"/>
                </a:solidFill>
                <a:latin typeface="Tahoma"/>
                <a:cs typeface="Tahoma"/>
              </a:endParaRPr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B8DF0ABB-B1DD-D5D9-CB1E-A418A01FA27A}"/>
              </a:ext>
            </a:extLst>
          </p:cNvPr>
          <p:cNvSpPr txBox="1"/>
          <p:nvPr/>
        </p:nvSpPr>
        <p:spPr>
          <a:xfrm>
            <a:off x="1540163" y="5687789"/>
            <a:ext cx="6091621" cy="239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*в зависимости от протяженности маршрута</a:t>
            </a:r>
          </a:p>
        </p:txBody>
      </p:sp>
    </p:spTree>
    <p:extLst>
      <p:ext uri="{BB962C8B-B14F-4D97-AF65-F5344CB8AC3E}">
        <p14:creationId xmlns:p14="http://schemas.microsoft.com/office/powerpoint/2010/main" val="2699855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BADFE51-278F-F566-D14F-3A0C66C2B973}"/>
              </a:ext>
            </a:extLst>
          </p:cNvPr>
          <p:cNvSpPr txBox="1"/>
          <p:nvPr/>
        </p:nvSpPr>
        <p:spPr>
          <a:xfrm>
            <a:off x="1027363" y="598866"/>
            <a:ext cx="7873618" cy="4462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ПРИМЕРЫ ИГРОКОВ НА РЫНКЕ БАС</a:t>
            </a:r>
            <a:endParaRPr lang="x-none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F2A48492-D3C3-C86A-F7EB-5CDDFB6B698A}"/>
              </a:ext>
            </a:extLst>
          </p:cNvPr>
          <p:cNvGrpSpPr/>
          <p:nvPr/>
        </p:nvGrpSpPr>
        <p:grpSpPr>
          <a:xfrm>
            <a:off x="1255569" y="1732405"/>
            <a:ext cx="9310294" cy="3956599"/>
            <a:chOff x="527669" y="1345270"/>
            <a:chExt cx="11045734" cy="5013541"/>
          </a:xfrm>
        </p:grpSpPr>
        <p:sp>
          <p:nvSpPr>
            <p:cNvPr id="2" name="object 3">
              <a:extLst>
                <a:ext uri="{FF2B5EF4-FFF2-40B4-BE49-F238E27FC236}">
                  <a16:creationId xmlns:a16="http://schemas.microsoft.com/office/drawing/2014/main" id="{DCD8D073-0232-E17E-E005-27E9A0FE881D}"/>
                </a:ext>
              </a:extLst>
            </p:cNvPr>
            <p:cNvSpPr txBox="1"/>
            <p:nvPr/>
          </p:nvSpPr>
          <p:spPr>
            <a:xfrm>
              <a:off x="527669" y="1349045"/>
              <a:ext cx="1500776" cy="17306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800" spc="-10" dirty="0">
                  <a:latin typeface="Tahoma"/>
                  <a:cs typeface="Tahoma"/>
                </a:rPr>
                <a:t>Грузоподъёмность</a:t>
              </a:r>
              <a:r>
                <a:rPr sz="800" spc="-45" dirty="0">
                  <a:latin typeface="Tahoma"/>
                  <a:cs typeface="Tahoma"/>
                </a:rPr>
                <a:t> </a:t>
              </a:r>
              <a:r>
                <a:rPr sz="800" spc="15" dirty="0">
                  <a:latin typeface="Tahoma"/>
                  <a:cs typeface="Tahoma"/>
                </a:rPr>
                <a:t>(кг)</a:t>
              </a:r>
              <a:endParaRPr sz="800" dirty="0">
                <a:latin typeface="Tahoma"/>
                <a:cs typeface="Tahoma"/>
              </a:endParaRPr>
            </a:p>
          </p:txBody>
        </p:sp>
        <p:grpSp>
          <p:nvGrpSpPr>
            <p:cNvPr id="76" name="object 4">
              <a:extLst>
                <a:ext uri="{FF2B5EF4-FFF2-40B4-BE49-F238E27FC236}">
                  <a16:creationId xmlns:a16="http://schemas.microsoft.com/office/drawing/2014/main" id="{89FEC6BF-893A-1274-78A5-2242D9C62F7B}"/>
                </a:ext>
              </a:extLst>
            </p:cNvPr>
            <p:cNvGrpSpPr/>
            <p:nvPr/>
          </p:nvGrpSpPr>
          <p:grpSpPr>
            <a:xfrm>
              <a:off x="1071456" y="4659324"/>
              <a:ext cx="4243070" cy="1474470"/>
              <a:chOff x="1144333" y="4580953"/>
              <a:chExt cx="4243070" cy="1474470"/>
            </a:xfrm>
          </p:grpSpPr>
          <p:sp>
            <p:nvSpPr>
              <p:cNvPr id="77" name="object 5">
                <a:extLst>
                  <a:ext uri="{FF2B5EF4-FFF2-40B4-BE49-F238E27FC236}">
                    <a16:creationId xmlns:a16="http://schemas.microsoft.com/office/drawing/2014/main" id="{6AB2ADAA-1CFE-758D-7838-6ADFA9D26C05}"/>
                  </a:ext>
                </a:extLst>
              </p:cNvPr>
              <p:cNvSpPr/>
              <p:nvPr/>
            </p:nvSpPr>
            <p:spPr>
              <a:xfrm>
                <a:off x="1149096" y="4585715"/>
                <a:ext cx="1595755" cy="1464945"/>
              </a:xfrm>
              <a:custGeom>
                <a:avLst/>
                <a:gdLst/>
                <a:ahLst/>
                <a:cxnLst/>
                <a:rect l="l" t="t" r="r" b="b"/>
                <a:pathLst>
                  <a:path w="1595755" h="1464945">
                    <a:moveTo>
                      <a:pt x="1595628" y="1464563"/>
                    </a:moveTo>
                    <a:lnTo>
                      <a:pt x="1594577" y="1401528"/>
                    </a:lnTo>
                    <a:lnTo>
                      <a:pt x="1593414" y="1340017"/>
                    </a:lnTo>
                    <a:lnTo>
                      <a:pt x="1592027" y="1280017"/>
                    </a:lnTo>
                    <a:lnTo>
                      <a:pt x="1590304" y="1221516"/>
                    </a:lnTo>
                    <a:lnTo>
                      <a:pt x="1588134" y="1164502"/>
                    </a:lnTo>
                    <a:lnTo>
                      <a:pt x="1585404" y="1108962"/>
                    </a:lnTo>
                    <a:lnTo>
                      <a:pt x="1582003" y="1054883"/>
                    </a:lnTo>
                    <a:lnTo>
                      <a:pt x="1577819" y="1002254"/>
                    </a:lnTo>
                    <a:lnTo>
                      <a:pt x="1572740" y="951062"/>
                    </a:lnTo>
                    <a:lnTo>
                      <a:pt x="1566654" y="901295"/>
                    </a:lnTo>
                    <a:lnTo>
                      <a:pt x="1559450" y="852939"/>
                    </a:lnTo>
                    <a:lnTo>
                      <a:pt x="1551016" y="805983"/>
                    </a:lnTo>
                    <a:lnTo>
                      <a:pt x="1541239" y="760414"/>
                    </a:lnTo>
                    <a:lnTo>
                      <a:pt x="1530009" y="716219"/>
                    </a:lnTo>
                    <a:lnTo>
                      <a:pt x="1517212" y="673387"/>
                    </a:lnTo>
                    <a:lnTo>
                      <a:pt x="1502739" y="631904"/>
                    </a:lnTo>
                    <a:lnTo>
                      <a:pt x="1486476" y="591759"/>
                    </a:lnTo>
                    <a:lnTo>
                      <a:pt x="1468312" y="552939"/>
                    </a:lnTo>
                    <a:lnTo>
                      <a:pt x="1448134" y="515431"/>
                    </a:lnTo>
                    <a:lnTo>
                      <a:pt x="1425833" y="479223"/>
                    </a:lnTo>
                    <a:lnTo>
                      <a:pt x="1401294" y="444302"/>
                    </a:lnTo>
                    <a:lnTo>
                      <a:pt x="1374407" y="410657"/>
                    </a:lnTo>
                    <a:lnTo>
                      <a:pt x="1345060" y="378274"/>
                    </a:lnTo>
                    <a:lnTo>
                      <a:pt x="1313141" y="347141"/>
                    </a:lnTo>
                    <a:lnTo>
                      <a:pt x="1284791" y="321538"/>
                    </a:lnTo>
                    <a:lnTo>
                      <a:pt x="1228414" y="273594"/>
                    </a:lnTo>
                    <a:lnTo>
                      <a:pt x="1171284" y="229910"/>
                    </a:lnTo>
                    <a:lnTo>
                      <a:pt x="1111978" y="190382"/>
                    </a:lnTo>
                    <a:lnTo>
                      <a:pt x="1049073" y="154907"/>
                    </a:lnTo>
                    <a:lnTo>
                      <a:pt x="981147" y="123379"/>
                    </a:lnTo>
                    <a:lnTo>
                      <a:pt x="944856" y="109062"/>
                    </a:lnTo>
                    <a:lnTo>
                      <a:pt x="906776" y="95693"/>
                    </a:lnTo>
                    <a:lnTo>
                      <a:pt x="866730" y="83259"/>
                    </a:lnTo>
                    <a:lnTo>
                      <a:pt x="824539" y="71746"/>
                    </a:lnTo>
                    <a:lnTo>
                      <a:pt x="780026" y="61142"/>
                    </a:lnTo>
                    <a:lnTo>
                      <a:pt x="733013" y="51434"/>
                    </a:lnTo>
                    <a:lnTo>
                      <a:pt x="683322" y="42607"/>
                    </a:lnTo>
                    <a:lnTo>
                      <a:pt x="630775" y="34650"/>
                    </a:lnTo>
                    <a:lnTo>
                      <a:pt x="575195" y="27549"/>
                    </a:lnTo>
                    <a:lnTo>
                      <a:pt x="516403" y="21292"/>
                    </a:lnTo>
                    <a:lnTo>
                      <a:pt x="454221" y="15864"/>
                    </a:lnTo>
                    <a:lnTo>
                      <a:pt x="388473" y="11254"/>
                    </a:lnTo>
                    <a:lnTo>
                      <a:pt x="318979" y="7447"/>
                    </a:lnTo>
                    <a:lnTo>
                      <a:pt x="245563" y="4431"/>
                    </a:lnTo>
                    <a:lnTo>
                      <a:pt x="168046" y="2194"/>
                    </a:lnTo>
                    <a:lnTo>
                      <a:pt x="86251" y="721"/>
                    </a:ln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000000"/>
                </a:solidFill>
                <a:prstDash val="sys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8" name="object 6">
                <a:extLst>
                  <a:ext uri="{FF2B5EF4-FFF2-40B4-BE49-F238E27FC236}">
                    <a16:creationId xmlns:a16="http://schemas.microsoft.com/office/drawing/2014/main" id="{AD69E577-29F8-3043-2A90-48A797CAB49D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754880" y="5340095"/>
                <a:ext cx="632459" cy="228599"/>
              </a:xfrm>
              <a:prstGeom prst="rect">
                <a:avLst/>
              </a:prstGeom>
            </p:spPr>
          </p:pic>
        </p:grpSp>
        <p:sp>
          <p:nvSpPr>
            <p:cNvPr id="79" name="object 7">
              <a:extLst>
                <a:ext uri="{FF2B5EF4-FFF2-40B4-BE49-F238E27FC236}">
                  <a16:creationId xmlns:a16="http://schemas.microsoft.com/office/drawing/2014/main" id="{9A346C0B-B1FE-C232-25AE-397AE27F1C25}"/>
                </a:ext>
              </a:extLst>
            </p:cNvPr>
            <p:cNvSpPr txBox="1"/>
            <p:nvPr/>
          </p:nvSpPr>
          <p:spPr>
            <a:xfrm>
              <a:off x="1137817" y="4752695"/>
              <a:ext cx="1762629" cy="44524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b="1" dirty="0">
                  <a:solidFill>
                    <a:srgbClr val="004893"/>
                  </a:solidFill>
                  <a:latin typeface="Tahoma"/>
                  <a:cs typeface="Tahoma"/>
                </a:rPr>
                <a:t>Доставка</a:t>
              </a:r>
              <a:endParaRPr sz="1100" dirty="0">
                <a:latin typeface="Tahoma"/>
                <a:cs typeface="Tahoma"/>
              </a:endParaRPr>
            </a:p>
            <a:p>
              <a:pPr marL="12700" marR="5080">
                <a:lnSpc>
                  <a:spcPct val="100000"/>
                </a:lnSpc>
                <a:spcBef>
                  <a:spcPts val="5"/>
                </a:spcBef>
              </a:pPr>
              <a:r>
                <a:rPr sz="1100" b="1" dirty="0">
                  <a:solidFill>
                    <a:srgbClr val="004893"/>
                  </a:solidFill>
                  <a:latin typeface="Tahoma"/>
                  <a:cs typeface="Tahoma"/>
                </a:rPr>
                <a:t>«</a:t>
              </a:r>
              <a:r>
                <a:rPr sz="1100" b="1" spc="-10" dirty="0" err="1">
                  <a:solidFill>
                    <a:srgbClr val="004893"/>
                  </a:solidFill>
                  <a:latin typeface="Tahoma"/>
                  <a:cs typeface="Tahoma"/>
                </a:rPr>
                <a:t>п</a:t>
              </a:r>
              <a:r>
                <a:rPr sz="1100" b="1" dirty="0" err="1">
                  <a:solidFill>
                    <a:srgbClr val="004893"/>
                  </a:solidFill>
                  <a:latin typeface="Tahoma"/>
                  <a:cs typeface="Tahoma"/>
                </a:rPr>
                <a:t>о</a:t>
              </a:r>
              <a:r>
                <a:rPr sz="1100" b="1" spc="5" dirty="0" err="1">
                  <a:solidFill>
                    <a:srgbClr val="004893"/>
                  </a:solidFill>
                  <a:latin typeface="Tahoma"/>
                  <a:cs typeface="Tahoma"/>
                </a:rPr>
                <a:t>с</a:t>
              </a:r>
              <a:r>
                <a:rPr sz="1100" b="1" spc="-5" dirty="0" err="1">
                  <a:solidFill>
                    <a:srgbClr val="004893"/>
                  </a:solidFill>
                  <a:latin typeface="Tahoma"/>
                  <a:cs typeface="Tahoma"/>
                </a:rPr>
                <a:t>л</a:t>
              </a:r>
              <a:r>
                <a:rPr sz="1100" b="1" dirty="0" err="1">
                  <a:solidFill>
                    <a:srgbClr val="004893"/>
                  </a:solidFill>
                  <a:latin typeface="Tahoma"/>
                  <a:cs typeface="Tahoma"/>
                </a:rPr>
                <a:t>е</a:t>
              </a:r>
              <a:r>
                <a:rPr sz="1100" b="1" spc="5" dirty="0" err="1">
                  <a:solidFill>
                    <a:srgbClr val="004893"/>
                  </a:solidFill>
                  <a:latin typeface="Tahoma"/>
                  <a:cs typeface="Tahoma"/>
                </a:rPr>
                <a:t>д</a:t>
              </a:r>
              <a:r>
                <a:rPr sz="1100" b="1" spc="-10" dirty="0" err="1">
                  <a:solidFill>
                    <a:srgbClr val="004893"/>
                  </a:solidFill>
                  <a:latin typeface="Tahoma"/>
                  <a:cs typeface="Tahoma"/>
                </a:rPr>
                <a:t>н</a:t>
              </a:r>
              <a:r>
                <a:rPr sz="1100" b="1" dirty="0" err="1">
                  <a:solidFill>
                    <a:srgbClr val="004893"/>
                  </a:solidFill>
                  <a:latin typeface="Tahoma"/>
                  <a:cs typeface="Tahoma"/>
                </a:rPr>
                <a:t>ей</a:t>
              </a:r>
              <a:r>
                <a:rPr sz="1100" b="1" dirty="0">
                  <a:solidFill>
                    <a:srgbClr val="004893"/>
                  </a:solidFill>
                  <a:latin typeface="Tahoma"/>
                  <a:cs typeface="Tahoma"/>
                </a:rPr>
                <a:t> </a:t>
              </a:r>
              <a:r>
                <a:rPr sz="1100" b="1" dirty="0" err="1">
                  <a:solidFill>
                    <a:srgbClr val="004893"/>
                  </a:solidFill>
                  <a:latin typeface="Tahoma"/>
                  <a:cs typeface="Tahoma"/>
                </a:rPr>
                <a:t>мили</a:t>
              </a:r>
              <a:r>
                <a:rPr sz="1100" b="1" dirty="0">
                  <a:solidFill>
                    <a:srgbClr val="004893"/>
                  </a:solidFill>
                  <a:latin typeface="Tahoma"/>
                  <a:cs typeface="Tahoma"/>
                </a:rPr>
                <a:t>»</a:t>
              </a:r>
              <a:endParaRPr sz="1100" dirty="0">
                <a:latin typeface="Tahoma"/>
                <a:cs typeface="Tahoma"/>
              </a:endParaRPr>
            </a:p>
          </p:txBody>
        </p:sp>
        <p:sp>
          <p:nvSpPr>
            <p:cNvPr id="80" name="object 9">
              <a:extLst>
                <a:ext uri="{FF2B5EF4-FFF2-40B4-BE49-F238E27FC236}">
                  <a16:creationId xmlns:a16="http://schemas.microsoft.com/office/drawing/2014/main" id="{FEAEA6B0-54B1-438F-60A8-7F315047D878}"/>
                </a:ext>
              </a:extLst>
            </p:cNvPr>
            <p:cNvSpPr txBox="1"/>
            <p:nvPr/>
          </p:nvSpPr>
          <p:spPr>
            <a:xfrm>
              <a:off x="6312334" y="5285527"/>
              <a:ext cx="1753870" cy="19367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b="1" dirty="0">
                  <a:solidFill>
                    <a:srgbClr val="004893"/>
                  </a:solidFill>
                  <a:latin typeface="Tahoma"/>
                  <a:cs typeface="Tahoma"/>
                </a:rPr>
                <a:t>Доставка</a:t>
              </a:r>
              <a:r>
                <a:rPr sz="1100" b="1" spc="-55" dirty="0">
                  <a:solidFill>
                    <a:srgbClr val="004893"/>
                  </a:solidFill>
                  <a:latin typeface="Tahoma"/>
                  <a:cs typeface="Tahoma"/>
                </a:rPr>
                <a:t> </a:t>
              </a:r>
              <a:r>
                <a:rPr sz="1100" b="1" dirty="0">
                  <a:solidFill>
                    <a:srgbClr val="004893"/>
                  </a:solidFill>
                  <a:latin typeface="Tahoma"/>
                  <a:cs typeface="Tahoma"/>
                </a:rPr>
                <a:t>малых</a:t>
              </a:r>
              <a:r>
                <a:rPr sz="1100" b="1" spc="-40" dirty="0">
                  <a:solidFill>
                    <a:srgbClr val="004893"/>
                  </a:solidFill>
                  <a:latin typeface="Tahoma"/>
                  <a:cs typeface="Tahoma"/>
                </a:rPr>
                <a:t> </a:t>
              </a:r>
              <a:r>
                <a:rPr sz="1100" b="1" dirty="0">
                  <a:solidFill>
                    <a:srgbClr val="004893"/>
                  </a:solidFill>
                  <a:latin typeface="Tahoma"/>
                  <a:cs typeface="Tahoma"/>
                </a:rPr>
                <a:t>грузов</a:t>
              </a:r>
              <a:endParaRPr sz="1100">
                <a:latin typeface="Tahoma"/>
                <a:cs typeface="Tahoma"/>
              </a:endParaRPr>
            </a:p>
          </p:txBody>
        </p:sp>
        <p:grpSp>
          <p:nvGrpSpPr>
            <p:cNvPr id="81" name="object 10">
              <a:extLst>
                <a:ext uri="{FF2B5EF4-FFF2-40B4-BE49-F238E27FC236}">
                  <a16:creationId xmlns:a16="http://schemas.microsoft.com/office/drawing/2014/main" id="{3B496B44-B0A4-DA26-F89A-E16FD767236E}"/>
                </a:ext>
              </a:extLst>
            </p:cNvPr>
            <p:cNvGrpSpPr/>
            <p:nvPr/>
          </p:nvGrpSpPr>
          <p:grpSpPr>
            <a:xfrm>
              <a:off x="1086886" y="1922411"/>
              <a:ext cx="9595104" cy="4204969"/>
              <a:chOff x="1159763" y="1844040"/>
              <a:chExt cx="9595104" cy="4204969"/>
            </a:xfrm>
          </p:grpSpPr>
          <p:pic>
            <p:nvPicPr>
              <p:cNvPr id="82" name="object 11">
                <a:extLst>
                  <a:ext uri="{FF2B5EF4-FFF2-40B4-BE49-F238E27FC236}">
                    <a16:creationId xmlns:a16="http://schemas.microsoft.com/office/drawing/2014/main" id="{68232564-C399-84EB-0A02-7DB7FA2808BC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955292" y="5123688"/>
                <a:ext cx="592823" cy="594359"/>
              </a:xfrm>
              <a:prstGeom prst="rect">
                <a:avLst/>
              </a:prstGeom>
            </p:spPr>
          </p:pic>
          <p:pic>
            <p:nvPicPr>
              <p:cNvPr id="83" name="object 12">
                <a:extLst>
                  <a:ext uri="{FF2B5EF4-FFF2-40B4-BE49-F238E27FC236}">
                    <a16:creationId xmlns:a16="http://schemas.microsoft.com/office/drawing/2014/main" id="{8AE7EABB-AFF4-FF6F-2398-4225537AA06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226564" y="4543044"/>
                <a:ext cx="929639" cy="190487"/>
              </a:xfrm>
              <a:prstGeom prst="rect">
                <a:avLst/>
              </a:prstGeom>
            </p:spPr>
          </p:pic>
          <p:pic>
            <p:nvPicPr>
              <p:cNvPr id="84" name="object 13">
                <a:extLst>
                  <a:ext uri="{FF2B5EF4-FFF2-40B4-BE49-F238E27FC236}">
                    <a16:creationId xmlns:a16="http://schemas.microsoft.com/office/drawing/2014/main" id="{3977DBF6-12DF-0925-8E33-26D1DE84C43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222247" y="5286597"/>
                <a:ext cx="722375" cy="207263"/>
              </a:xfrm>
              <a:prstGeom prst="rect">
                <a:avLst/>
              </a:prstGeom>
            </p:spPr>
          </p:pic>
          <p:pic>
            <p:nvPicPr>
              <p:cNvPr id="85" name="object 14">
                <a:extLst>
                  <a:ext uri="{FF2B5EF4-FFF2-40B4-BE49-F238E27FC236}">
                    <a16:creationId xmlns:a16="http://schemas.microsoft.com/office/drawing/2014/main" id="{A4B8E475-C986-9B84-3527-2359B77AFF6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028444" y="5807964"/>
                <a:ext cx="449579" cy="158495"/>
              </a:xfrm>
              <a:prstGeom prst="rect">
                <a:avLst/>
              </a:prstGeom>
            </p:spPr>
          </p:pic>
          <p:pic>
            <p:nvPicPr>
              <p:cNvPr id="86" name="object 15">
                <a:extLst>
                  <a:ext uri="{FF2B5EF4-FFF2-40B4-BE49-F238E27FC236}">
                    <a16:creationId xmlns:a16="http://schemas.microsoft.com/office/drawing/2014/main" id="{404CDCD8-B001-02AE-1709-D297BD67579B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159763" y="5775959"/>
                <a:ext cx="739127" cy="219455"/>
              </a:xfrm>
              <a:prstGeom prst="rect">
                <a:avLst/>
              </a:prstGeom>
            </p:spPr>
          </p:pic>
          <p:pic>
            <p:nvPicPr>
              <p:cNvPr id="87" name="object 16">
                <a:extLst>
                  <a:ext uri="{FF2B5EF4-FFF2-40B4-BE49-F238E27FC236}">
                    <a16:creationId xmlns:a16="http://schemas.microsoft.com/office/drawing/2014/main" id="{2F4FB901-678D-118E-31DB-C8CEE269372E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202436" y="5529071"/>
                <a:ext cx="679703" cy="205739"/>
              </a:xfrm>
              <a:prstGeom prst="rect">
                <a:avLst/>
              </a:prstGeom>
            </p:spPr>
          </p:pic>
          <p:pic>
            <p:nvPicPr>
              <p:cNvPr id="88" name="object 17">
                <a:extLst>
                  <a:ext uri="{FF2B5EF4-FFF2-40B4-BE49-F238E27FC236}">
                    <a16:creationId xmlns:a16="http://schemas.microsoft.com/office/drawing/2014/main" id="{21EDE45A-5A89-23A7-CE1B-09C01B1C26FC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090415" y="5593079"/>
                <a:ext cx="408431" cy="408431"/>
              </a:xfrm>
              <a:prstGeom prst="rect">
                <a:avLst/>
              </a:prstGeom>
            </p:spPr>
          </p:pic>
          <p:pic>
            <p:nvPicPr>
              <p:cNvPr id="89" name="object 18">
                <a:extLst>
                  <a:ext uri="{FF2B5EF4-FFF2-40B4-BE49-F238E27FC236}">
                    <a16:creationId xmlns:a16="http://schemas.microsoft.com/office/drawing/2014/main" id="{40DB557B-74FD-2D22-C146-AB10EBDB15D5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5686043" y="5449823"/>
                <a:ext cx="507491" cy="507491"/>
              </a:xfrm>
              <a:prstGeom prst="rect">
                <a:avLst/>
              </a:prstGeom>
            </p:spPr>
          </p:pic>
          <p:sp>
            <p:nvSpPr>
              <p:cNvPr id="90" name="object 19">
                <a:extLst>
                  <a:ext uri="{FF2B5EF4-FFF2-40B4-BE49-F238E27FC236}">
                    <a16:creationId xmlns:a16="http://schemas.microsoft.com/office/drawing/2014/main" id="{65E08C4C-9344-6E37-A140-AFC9C5FD2838}"/>
                  </a:ext>
                </a:extLst>
              </p:cNvPr>
              <p:cNvSpPr/>
              <p:nvPr/>
            </p:nvSpPr>
            <p:spPr>
              <a:xfrm>
                <a:off x="2753867" y="5158740"/>
                <a:ext cx="8001000" cy="890269"/>
              </a:xfrm>
              <a:custGeom>
                <a:avLst/>
                <a:gdLst/>
                <a:ahLst/>
                <a:cxnLst/>
                <a:rect l="l" t="t" r="r" b="b"/>
                <a:pathLst>
                  <a:path w="8001000" h="890270">
                    <a:moveTo>
                      <a:pt x="0" y="890015"/>
                    </a:moveTo>
                    <a:lnTo>
                      <a:pt x="22392" y="857673"/>
                    </a:lnTo>
                    <a:lnTo>
                      <a:pt x="45218" y="826403"/>
                    </a:lnTo>
                    <a:lnTo>
                      <a:pt x="68519" y="796178"/>
                    </a:lnTo>
                    <a:lnTo>
                      <a:pt x="116726" y="738756"/>
                    </a:lnTo>
                    <a:lnTo>
                      <a:pt x="167360" y="685186"/>
                    </a:lnTo>
                    <a:lnTo>
                      <a:pt x="220770" y="635253"/>
                    </a:lnTo>
                    <a:lnTo>
                      <a:pt x="277303" y="588739"/>
                    </a:lnTo>
                    <a:lnTo>
                      <a:pt x="337307" y="545425"/>
                    </a:lnTo>
                    <a:lnTo>
                      <a:pt x="401130" y="505094"/>
                    </a:lnTo>
                    <a:lnTo>
                      <a:pt x="434582" y="485979"/>
                    </a:lnTo>
                    <a:lnTo>
                      <a:pt x="469120" y="467528"/>
                    </a:lnTo>
                    <a:lnTo>
                      <a:pt x="504787" y="449714"/>
                    </a:lnTo>
                    <a:lnTo>
                      <a:pt x="541626" y="432510"/>
                    </a:lnTo>
                    <a:lnTo>
                      <a:pt x="579680" y="415888"/>
                    </a:lnTo>
                    <a:lnTo>
                      <a:pt x="618994" y="399822"/>
                    </a:lnTo>
                    <a:lnTo>
                      <a:pt x="659611" y="384283"/>
                    </a:lnTo>
                    <a:lnTo>
                      <a:pt x="701573" y="369246"/>
                    </a:lnTo>
                    <a:lnTo>
                      <a:pt x="744926" y="354682"/>
                    </a:lnTo>
                    <a:lnTo>
                      <a:pt x="789712" y="340564"/>
                    </a:lnTo>
                    <a:lnTo>
                      <a:pt x="835974" y="326866"/>
                    </a:lnTo>
                    <a:lnTo>
                      <a:pt x="883757" y="313559"/>
                    </a:lnTo>
                    <a:lnTo>
                      <a:pt x="933103" y="300618"/>
                    </a:lnTo>
                    <a:lnTo>
                      <a:pt x="984057" y="288013"/>
                    </a:lnTo>
                    <a:lnTo>
                      <a:pt x="1036661" y="275720"/>
                    </a:lnTo>
                    <a:lnTo>
                      <a:pt x="1090959" y="263709"/>
                    </a:lnTo>
                    <a:lnTo>
                      <a:pt x="1146995" y="251954"/>
                    </a:lnTo>
                    <a:lnTo>
                      <a:pt x="1204813" y="240428"/>
                    </a:lnTo>
                    <a:lnTo>
                      <a:pt x="1264454" y="229104"/>
                    </a:lnTo>
                    <a:lnTo>
                      <a:pt x="1325965" y="217953"/>
                    </a:lnTo>
                    <a:lnTo>
                      <a:pt x="1389386" y="206950"/>
                    </a:lnTo>
                    <a:lnTo>
                      <a:pt x="1454763" y="196067"/>
                    </a:lnTo>
                    <a:lnTo>
                      <a:pt x="1522139" y="185276"/>
                    </a:lnTo>
                    <a:lnTo>
                      <a:pt x="1591556" y="174551"/>
                    </a:lnTo>
                    <a:lnTo>
                      <a:pt x="1663059" y="163864"/>
                    </a:lnTo>
                    <a:lnTo>
                      <a:pt x="1736692" y="153188"/>
                    </a:lnTo>
                    <a:lnTo>
                      <a:pt x="1812497" y="142496"/>
                    </a:lnTo>
                    <a:lnTo>
                      <a:pt x="1890518" y="131760"/>
                    </a:lnTo>
                    <a:lnTo>
                      <a:pt x="1970798" y="120954"/>
                    </a:lnTo>
                    <a:lnTo>
                      <a:pt x="2030766" y="113100"/>
                    </a:lnTo>
                    <a:lnTo>
                      <a:pt x="2090306" y="105580"/>
                    </a:lnTo>
                    <a:lnTo>
                      <a:pt x="2149516" y="98388"/>
                    </a:lnTo>
                    <a:lnTo>
                      <a:pt x="2208490" y="91517"/>
                    </a:lnTo>
                    <a:lnTo>
                      <a:pt x="2267326" y="84960"/>
                    </a:lnTo>
                    <a:lnTo>
                      <a:pt x="2326118" y="78709"/>
                    </a:lnTo>
                    <a:lnTo>
                      <a:pt x="2384964" y="72759"/>
                    </a:lnTo>
                    <a:lnTo>
                      <a:pt x="2443960" y="67103"/>
                    </a:lnTo>
                    <a:lnTo>
                      <a:pt x="2503201" y="61733"/>
                    </a:lnTo>
                    <a:lnTo>
                      <a:pt x="2562783" y="56643"/>
                    </a:lnTo>
                    <a:lnTo>
                      <a:pt x="2622803" y="51826"/>
                    </a:lnTo>
                    <a:lnTo>
                      <a:pt x="2683357" y="47275"/>
                    </a:lnTo>
                    <a:lnTo>
                      <a:pt x="2744541" y="42983"/>
                    </a:lnTo>
                    <a:lnTo>
                      <a:pt x="2806451" y="38944"/>
                    </a:lnTo>
                    <a:lnTo>
                      <a:pt x="2869183" y="35150"/>
                    </a:lnTo>
                    <a:lnTo>
                      <a:pt x="2932833" y="31595"/>
                    </a:lnTo>
                    <a:lnTo>
                      <a:pt x="2997497" y="28272"/>
                    </a:lnTo>
                    <a:lnTo>
                      <a:pt x="3063272" y="25175"/>
                    </a:lnTo>
                    <a:lnTo>
                      <a:pt x="3130253" y="22296"/>
                    </a:lnTo>
                    <a:lnTo>
                      <a:pt x="3198537" y="19628"/>
                    </a:lnTo>
                    <a:lnTo>
                      <a:pt x="3268219" y="17165"/>
                    </a:lnTo>
                    <a:lnTo>
                      <a:pt x="3339397" y="14900"/>
                    </a:lnTo>
                    <a:lnTo>
                      <a:pt x="3412165" y="12826"/>
                    </a:lnTo>
                    <a:lnTo>
                      <a:pt x="3486620" y="10936"/>
                    </a:lnTo>
                    <a:lnTo>
                      <a:pt x="3562858" y="9224"/>
                    </a:lnTo>
                    <a:lnTo>
                      <a:pt x="3601676" y="8432"/>
                    </a:lnTo>
                    <a:lnTo>
                      <a:pt x="3640976" y="7682"/>
                    </a:lnTo>
                    <a:lnTo>
                      <a:pt x="3680769" y="6973"/>
                    </a:lnTo>
                    <a:lnTo>
                      <a:pt x="3721069" y="6304"/>
                    </a:lnTo>
                    <a:lnTo>
                      <a:pt x="3761886" y="5674"/>
                    </a:lnTo>
                    <a:lnTo>
                      <a:pt x="3803233" y="5082"/>
                    </a:lnTo>
                    <a:lnTo>
                      <a:pt x="3845122" y="4528"/>
                    </a:lnTo>
                    <a:lnTo>
                      <a:pt x="3887565" y="4011"/>
                    </a:lnTo>
                    <a:lnTo>
                      <a:pt x="3930573" y="3530"/>
                    </a:lnTo>
                    <a:lnTo>
                      <a:pt x="3974160" y="3083"/>
                    </a:lnTo>
                    <a:lnTo>
                      <a:pt x="4018336" y="2671"/>
                    </a:lnTo>
                    <a:lnTo>
                      <a:pt x="4063115" y="2292"/>
                    </a:lnTo>
                    <a:lnTo>
                      <a:pt x="4108507" y="1945"/>
                    </a:lnTo>
                    <a:lnTo>
                      <a:pt x="4154525" y="1630"/>
                    </a:lnTo>
                    <a:lnTo>
                      <a:pt x="4201182" y="1346"/>
                    </a:lnTo>
                    <a:lnTo>
                      <a:pt x="4248488" y="1091"/>
                    </a:lnTo>
                    <a:lnTo>
                      <a:pt x="4296456" y="866"/>
                    </a:lnTo>
                    <a:lnTo>
                      <a:pt x="4345099" y="668"/>
                    </a:lnTo>
                    <a:lnTo>
                      <a:pt x="4394427" y="498"/>
                    </a:lnTo>
                    <a:lnTo>
                      <a:pt x="4444453" y="354"/>
                    </a:lnTo>
                    <a:lnTo>
                      <a:pt x="4495190" y="236"/>
                    </a:lnTo>
                    <a:lnTo>
                      <a:pt x="4546648" y="143"/>
                    </a:lnTo>
                    <a:lnTo>
                      <a:pt x="4598841" y="73"/>
                    </a:lnTo>
                    <a:lnTo>
                      <a:pt x="4651779" y="27"/>
                    </a:lnTo>
                    <a:lnTo>
                      <a:pt x="4705476" y="3"/>
                    </a:lnTo>
                    <a:lnTo>
                      <a:pt x="4759943" y="0"/>
                    </a:lnTo>
                    <a:lnTo>
                      <a:pt x="4815192" y="17"/>
                    </a:lnTo>
                    <a:lnTo>
                      <a:pt x="4871235" y="54"/>
                    </a:lnTo>
                    <a:lnTo>
                      <a:pt x="4928084" y="110"/>
                    </a:lnTo>
                    <a:lnTo>
                      <a:pt x="4985752" y="183"/>
                    </a:lnTo>
                    <a:lnTo>
                      <a:pt x="5044249" y="274"/>
                    </a:lnTo>
                    <a:lnTo>
                      <a:pt x="5103589" y="381"/>
                    </a:lnTo>
                    <a:lnTo>
                      <a:pt x="5163783" y="503"/>
                    </a:lnTo>
                    <a:lnTo>
                      <a:pt x="5224843" y="640"/>
                    </a:lnTo>
                    <a:lnTo>
                      <a:pt x="5286782" y="790"/>
                    </a:lnTo>
                    <a:lnTo>
                      <a:pt x="5349610" y="954"/>
                    </a:lnTo>
                    <a:lnTo>
                      <a:pt x="5413341" y="1129"/>
                    </a:lnTo>
                    <a:lnTo>
                      <a:pt x="5477986" y="1315"/>
                    </a:lnTo>
                    <a:lnTo>
                      <a:pt x="5543558" y="1511"/>
                    </a:lnTo>
                    <a:lnTo>
                      <a:pt x="5610068" y="1717"/>
                    </a:lnTo>
                    <a:lnTo>
                      <a:pt x="5677528" y="1931"/>
                    </a:lnTo>
                    <a:lnTo>
                      <a:pt x="5745950" y="2153"/>
                    </a:lnTo>
                    <a:lnTo>
                      <a:pt x="5815346" y="2382"/>
                    </a:lnTo>
                    <a:lnTo>
                      <a:pt x="5885729" y="2617"/>
                    </a:lnTo>
                    <a:lnTo>
                      <a:pt x="5957111" y="2856"/>
                    </a:lnTo>
                    <a:lnTo>
                      <a:pt x="6029502" y="3100"/>
                    </a:lnTo>
                    <a:lnTo>
                      <a:pt x="6102917" y="3348"/>
                    </a:lnTo>
                    <a:lnTo>
                      <a:pt x="6177365" y="3598"/>
                    </a:lnTo>
                    <a:lnTo>
                      <a:pt x="6252860" y="3850"/>
                    </a:lnTo>
                    <a:lnTo>
                      <a:pt x="6329413" y="4102"/>
                    </a:lnTo>
                    <a:lnTo>
                      <a:pt x="6407037" y="4355"/>
                    </a:lnTo>
                    <a:lnTo>
                      <a:pt x="6485743" y="4606"/>
                    </a:lnTo>
                    <a:lnTo>
                      <a:pt x="6565543" y="4856"/>
                    </a:lnTo>
                    <a:lnTo>
                      <a:pt x="6646450" y="5103"/>
                    </a:lnTo>
                    <a:lnTo>
                      <a:pt x="6728476" y="5347"/>
                    </a:lnTo>
                    <a:lnTo>
                      <a:pt x="6811632" y="5587"/>
                    </a:lnTo>
                    <a:lnTo>
                      <a:pt x="6895930" y="5821"/>
                    </a:lnTo>
                    <a:lnTo>
                      <a:pt x="6981383" y="6050"/>
                    </a:lnTo>
                    <a:lnTo>
                      <a:pt x="7068003" y="6271"/>
                    </a:lnTo>
                    <a:lnTo>
                      <a:pt x="7155801" y="6485"/>
                    </a:lnTo>
                    <a:lnTo>
                      <a:pt x="7244790" y="6691"/>
                    </a:lnTo>
                    <a:lnTo>
                      <a:pt x="7334981" y="6887"/>
                    </a:lnTo>
                    <a:lnTo>
                      <a:pt x="7426386" y="7072"/>
                    </a:lnTo>
                    <a:lnTo>
                      <a:pt x="7519019" y="7247"/>
                    </a:lnTo>
                    <a:lnTo>
                      <a:pt x="7612890" y="7410"/>
                    </a:lnTo>
                    <a:lnTo>
                      <a:pt x="7708011" y="7559"/>
                    </a:lnTo>
                    <a:lnTo>
                      <a:pt x="7804395" y="7696"/>
                    </a:lnTo>
                    <a:lnTo>
                      <a:pt x="7902054" y="7817"/>
                    </a:lnTo>
                    <a:lnTo>
                      <a:pt x="8001000" y="7924"/>
                    </a:lnTo>
                  </a:path>
                </a:pathLst>
              </a:custGeom>
              <a:ln w="9525">
                <a:solidFill>
                  <a:srgbClr val="000000"/>
                </a:solidFill>
                <a:prstDash val="sys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1" name="object 20">
                <a:extLst>
                  <a:ext uri="{FF2B5EF4-FFF2-40B4-BE49-F238E27FC236}">
                    <a16:creationId xmlns:a16="http://schemas.microsoft.com/office/drawing/2014/main" id="{61FF8F96-4936-B387-43C4-BBCC28F32283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414016" y="3704844"/>
                <a:ext cx="559307" cy="408431"/>
              </a:xfrm>
              <a:prstGeom prst="rect">
                <a:avLst/>
              </a:prstGeom>
            </p:spPr>
          </p:pic>
          <p:pic>
            <p:nvPicPr>
              <p:cNvPr id="92" name="object 21">
                <a:extLst>
                  <a:ext uri="{FF2B5EF4-FFF2-40B4-BE49-F238E27FC236}">
                    <a16:creationId xmlns:a16="http://schemas.microsoft.com/office/drawing/2014/main" id="{F5F8ADDB-4B8D-6D31-32FB-9AEF6F868590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214627" y="3209544"/>
                <a:ext cx="1184147" cy="196596"/>
              </a:xfrm>
              <a:prstGeom prst="rect">
                <a:avLst/>
              </a:prstGeom>
            </p:spPr>
          </p:pic>
          <p:pic>
            <p:nvPicPr>
              <p:cNvPr id="93" name="object 22">
                <a:extLst>
                  <a:ext uri="{FF2B5EF4-FFF2-40B4-BE49-F238E27FC236}">
                    <a16:creationId xmlns:a16="http://schemas.microsoft.com/office/drawing/2014/main" id="{0346707E-82E3-DD13-04BD-643E0B5A14FB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6589775" y="1844040"/>
                <a:ext cx="867155" cy="541019"/>
              </a:xfrm>
              <a:prstGeom prst="rect">
                <a:avLst/>
              </a:prstGeom>
            </p:spPr>
          </p:pic>
          <p:pic>
            <p:nvPicPr>
              <p:cNvPr id="94" name="object 23">
                <a:extLst>
                  <a:ext uri="{FF2B5EF4-FFF2-40B4-BE49-F238E27FC236}">
                    <a16:creationId xmlns:a16="http://schemas.microsoft.com/office/drawing/2014/main" id="{59EDDDFD-D731-186A-C164-73F869B52DE9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6521196" y="3848100"/>
                <a:ext cx="966214" cy="231635"/>
              </a:xfrm>
              <a:prstGeom prst="rect">
                <a:avLst/>
              </a:prstGeom>
            </p:spPr>
          </p:pic>
          <p:pic>
            <p:nvPicPr>
              <p:cNvPr id="95" name="object 24">
                <a:extLst>
                  <a:ext uri="{FF2B5EF4-FFF2-40B4-BE49-F238E27FC236}">
                    <a16:creationId xmlns:a16="http://schemas.microsoft.com/office/drawing/2014/main" id="{C1C798C7-15BA-96CE-92CA-CEC6D2B21367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9270492" y="1859279"/>
                <a:ext cx="1115567" cy="463295"/>
              </a:xfrm>
              <a:prstGeom prst="rect">
                <a:avLst/>
              </a:prstGeom>
            </p:spPr>
          </p:pic>
          <p:pic>
            <p:nvPicPr>
              <p:cNvPr id="96" name="object 25">
                <a:extLst>
                  <a:ext uri="{FF2B5EF4-FFF2-40B4-BE49-F238E27FC236}">
                    <a16:creationId xmlns:a16="http://schemas.microsoft.com/office/drawing/2014/main" id="{0544C774-7CFA-053F-1CD4-A1BEC16F66FC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8060435" y="2894075"/>
                <a:ext cx="1028699" cy="347471"/>
              </a:xfrm>
              <a:prstGeom prst="rect">
                <a:avLst/>
              </a:prstGeom>
            </p:spPr>
          </p:pic>
        </p:grpSp>
        <p:sp>
          <p:nvSpPr>
            <p:cNvPr id="97" name="object 26">
              <a:extLst>
                <a:ext uri="{FF2B5EF4-FFF2-40B4-BE49-F238E27FC236}">
                  <a16:creationId xmlns:a16="http://schemas.microsoft.com/office/drawing/2014/main" id="{E1490CA0-8F72-5474-9F13-2D47820C5428}"/>
                </a:ext>
              </a:extLst>
            </p:cNvPr>
            <p:cNvSpPr txBox="1"/>
            <p:nvPr/>
          </p:nvSpPr>
          <p:spPr>
            <a:xfrm>
              <a:off x="2129526" y="2151785"/>
              <a:ext cx="2921635" cy="404817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100" b="1" spc="-5" dirty="0" err="1">
                  <a:solidFill>
                    <a:srgbClr val="004893"/>
                  </a:solidFill>
                  <a:latin typeface="Tahoma"/>
                  <a:cs typeface="Tahoma"/>
                </a:rPr>
                <a:t>Грузоперевозки</a:t>
              </a:r>
              <a:endParaRPr lang="en-US" sz="1100" b="1" spc="-45" dirty="0">
                <a:solidFill>
                  <a:srgbClr val="004893"/>
                </a:solidFill>
                <a:latin typeface="Tahoma"/>
                <a:cs typeface="Tahoma"/>
              </a:endParaRP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100" b="1" dirty="0" err="1">
                  <a:solidFill>
                    <a:srgbClr val="004893"/>
                  </a:solidFill>
                  <a:latin typeface="Tahoma"/>
                  <a:cs typeface="Tahoma"/>
                </a:rPr>
                <a:t>на</a:t>
              </a:r>
              <a:r>
                <a:rPr sz="1100" b="1" spc="-20" dirty="0">
                  <a:solidFill>
                    <a:srgbClr val="004893"/>
                  </a:solidFill>
                  <a:latin typeface="Tahoma"/>
                  <a:cs typeface="Tahoma"/>
                </a:rPr>
                <a:t> </a:t>
              </a:r>
              <a:r>
                <a:rPr sz="1100" b="1" dirty="0">
                  <a:solidFill>
                    <a:srgbClr val="004893"/>
                  </a:solidFill>
                  <a:latin typeface="Tahoma"/>
                  <a:cs typeface="Tahoma"/>
                </a:rPr>
                <a:t>средние</a:t>
              </a:r>
              <a:r>
                <a:rPr sz="1100" b="1" spc="-55" dirty="0">
                  <a:solidFill>
                    <a:srgbClr val="004893"/>
                  </a:solidFill>
                  <a:latin typeface="Tahoma"/>
                  <a:cs typeface="Tahoma"/>
                </a:rPr>
                <a:t> </a:t>
              </a:r>
              <a:r>
                <a:rPr sz="1100" b="1" dirty="0">
                  <a:solidFill>
                    <a:srgbClr val="004893"/>
                  </a:solidFill>
                  <a:latin typeface="Tahoma"/>
                  <a:cs typeface="Tahoma"/>
                </a:rPr>
                <a:t>расстояния</a:t>
              </a:r>
              <a:endParaRPr sz="1100" dirty="0">
                <a:latin typeface="Tahoma"/>
                <a:cs typeface="Tahoma"/>
              </a:endParaRPr>
            </a:p>
          </p:txBody>
        </p:sp>
        <p:sp>
          <p:nvSpPr>
            <p:cNvPr id="98" name="object 27">
              <a:extLst>
                <a:ext uri="{FF2B5EF4-FFF2-40B4-BE49-F238E27FC236}">
                  <a16:creationId xmlns:a16="http://schemas.microsoft.com/office/drawing/2014/main" id="{7C65B343-60D8-BCAC-078A-AC4410976638}"/>
                </a:ext>
              </a:extLst>
            </p:cNvPr>
            <p:cNvSpPr/>
            <p:nvPr/>
          </p:nvSpPr>
          <p:spPr>
            <a:xfrm>
              <a:off x="1068597" y="3012071"/>
              <a:ext cx="2173605" cy="3110865"/>
            </a:xfrm>
            <a:custGeom>
              <a:avLst/>
              <a:gdLst/>
              <a:ahLst/>
              <a:cxnLst/>
              <a:rect l="l" t="t" r="r" b="b"/>
              <a:pathLst>
                <a:path w="2173604" h="3110865">
                  <a:moveTo>
                    <a:pt x="1610702" y="3110484"/>
                  </a:moveTo>
                  <a:lnTo>
                    <a:pt x="1628837" y="3063936"/>
                  </a:lnTo>
                  <a:lnTo>
                    <a:pt x="1651849" y="3009623"/>
                  </a:lnTo>
                  <a:lnTo>
                    <a:pt x="1679099" y="2948084"/>
                  </a:lnTo>
                  <a:lnTo>
                    <a:pt x="1709951" y="2879861"/>
                  </a:lnTo>
                  <a:lnTo>
                    <a:pt x="1726528" y="2843412"/>
                  </a:lnTo>
                  <a:lnTo>
                    <a:pt x="1743767" y="2805493"/>
                  </a:lnTo>
                  <a:lnTo>
                    <a:pt x="1761587" y="2766174"/>
                  </a:lnTo>
                  <a:lnTo>
                    <a:pt x="1779908" y="2725522"/>
                  </a:lnTo>
                  <a:lnTo>
                    <a:pt x="1798652" y="2683603"/>
                  </a:lnTo>
                  <a:lnTo>
                    <a:pt x="1817738" y="2640486"/>
                  </a:lnTo>
                  <a:lnTo>
                    <a:pt x="1837087" y="2596238"/>
                  </a:lnTo>
                  <a:lnTo>
                    <a:pt x="1856619" y="2550927"/>
                  </a:lnTo>
                  <a:lnTo>
                    <a:pt x="1876253" y="2504621"/>
                  </a:lnTo>
                  <a:lnTo>
                    <a:pt x="1895912" y="2457386"/>
                  </a:lnTo>
                  <a:lnTo>
                    <a:pt x="1915514" y="2409290"/>
                  </a:lnTo>
                  <a:lnTo>
                    <a:pt x="1934980" y="2360401"/>
                  </a:lnTo>
                  <a:lnTo>
                    <a:pt x="1954231" y="2310787"/>
                  </a:lnTo>
                  <a:lnTo>
                    <a:pt x="1973186" y="2260515"/>
                  </a:lnTo>
                  <a:lnTo>
                    <a:pt x="1991767" y="2209653"/>
                  </a:lnTo>
                  <a:lnTo>
                    <a:pt x="2009892" y="2158267"/>
                  </a:lnTo>
                  <a:lnTo>
                    <a:pt x="2027483" y="2106426"/>
                  </a:lnTo>
                  <a:lnTo>
                    <a:pt x="2044460" y="2054198"/>
                  </a:lnTo>
                  <a:lnTo>
                    <a:pt x="2060743" y="2001649"/>
                  </a:lnTo>
                  <a:lnTo>
                    <a:pt x="2076252" y="1948847"/>
                  </a:lnTo>
                  <a:lnTo>
                    <a:pt x="2090908" y="1895861"/>
                  </a:lnTo>
                  <a:lnTo>
                    <a:pt x="2104631" y="1842757"/>
                  </a:lnTo>
                  <a:lnTo>
                    <a:pt x="2117341" y="1789602"/>
                  </a:lnTo>
                  <a:lnTo>
                    <a:pt x="2128959" y="1736466"/>
                  </a:lnTo>
                  <a:lnTo>
                    <a:pt x="2139405" y="1683414"/>
                  </a:lnTo>
                  <a:lnTo>
                    <a:pt x="2148598" y="1630515"/>
                  </a:lnTo>
                  <a:lnTo>
                    <a:pt x="2156460" y="1577836"/>
                  </a:lnTo>
                  <a:lnTo>
                    <a:pt x="2162911" y="1525445"/>
                  </a:lnTo>
                  <a:lnTo>
                    <a:pt x="2167871" y="1473409"/>
                  </a:lnTo>
                  <a:lnTo>
                    <a:pt x="2171260" y="1421796"/>
                  </a:lnTo>
                  <a:lnTo>
                    <a:pt x="2172999" y="1370673"/>
                  </a:lnTo>
                  <a:lnTo>
                    <a:pt x="2173007" y="1320108"/>
                  </a:lnTo>
                  <a:lnTo>
                    <a:pt x="2171206" y="1270169"/>
                  </a:lnTo>
                  <a:lnTo>
                    <a:pt x="2167515" y="1220922"/>
                  </a:lnTo>
                  <a:lnTo>
                    <a:pt x="2161855" y="1172437"/>
                  </a:lnTo>
                  <a:lnTo>
                    <a:pt x="2154145" y="1124779"/>
                  </a:lnTo>
                  <a:lnTo>
                    <a:pt x="2144307" y="1078017"/>
                  </a:lnTo>
                  <a:lnTo>
                    <a:pt x="2132261" y="1032218"/>
                  </a:lnTo>
                  <a:lnTo>
                    <a:pt x="2117926" y="987450"/>
                  </a:lnTo>
                  <a:lnTo>
                    <a:pt x="2101224" y="943780"/>
                  </a:lnTo>
                  <a:lnTo>
                    <a:pt x="2082074" y="901276"/>
                  </a:lnTo>
                  <a:lnTo>
                    <a:pt x="2060397" y="860005"/>
                  </a:lnTo>
                  <a:lnTo>
                    <a:pt x="2036287" y="819170"/>
                  </a:lnTo>
                  <a:lnTo>
                    <a:pt x="2010856" y="779572"/>
                  </a:lnTo>
                  <a:lnTo>
                    <a:pt x="1984139" y="741196"/>
                  </a:lnTo>
                  <a:lnTo>
                    <a:pt x="1956174" y="704024"/>
                  </a:lnTo>
                  <a:lnTo>
                    <a:pt x="1926997" y="668039"/>
                  </a:lnTo>
                  <a:lnTo>
                    <a:pt x="1896645" y="633223"/>
                  </a:lnTo>
                  <a:lnTo>
                    <a:pt x="1865154" y="599561"/>
                  </a:lnTo>
                  <a:lnTo>
                    <a:pt x="1832561" y="567034"/>
                  </a:lnTo>
                  <a:lnTo>
                    <a:pt x="1798902" y="535625"/>
                  </a:lnTo>
                  <a:lnTo>
                    <a:pt x="1764215" y="505318"/>
                  </a:lnTo>
                  <a:lnTo>
                    <a:pt x="1728537" y="476095"/>
                  </a:lnTo>
                  <a:lnTo>
                    <a:pt x="1691903" y="447940"/>
                  </a:lnTo>
                  <a:lnTo>
                    <a:pt x="1654350" y="420834"/>
                  </a:lnTo>
                  <a:lnTo>
                    <a:pt x="1615915" y="394761"/>
                  </a:lnTo>
                  <a:lnTo>
                    <a:pt x="1576635" y="369704"/>
                  </a:lnTo>
                  <a:lnTo>
                    <a:pt x="1536547" y="345646"/>
                  </a:lnTo>
                  <a:lnTo>
                    <a:pt x="1495687" y="322570"/>
                  </a:lnTo>
                  <a:lnTo>
                    <a:pt x="1454091" y="300458"/>
                  </a:lnTo>
                  <a:lnTo>
                    <a:pt x="1411797" y="279293"/>
                  </a:lnTo>
                  <a:lnTo>
                    <a:pt x="1368841" y="259059"/>
                  </a:lnTo>
                  <a:lnTo>
                    <a:pt x="1325259" y="239737"/>
                  </a:lnTo>
                  <a:lnTo>
                    <a:pt x="1281089" y="221312"/>
                  </a:lnTo>
                  <a:lnTo>
                    <a:pt x="1236367" y="203766"/>
                  </a:lnTo>
                  <a:lnTo>
                    <a:pt x="1191130" y="187081"/>
                  </a:lnTo>
                  <a:lnTo>
                    <a:pt x="1145414" y="171241"/>
                  </a:lnTo>
                  <a:lnTo>
                    <a:pt x="1099257" y="156229"/>
                  </a:lnTo>
                  <a:lnTo>
                    <a:pt x="1052694" y="142027"/>
                  </a:lnTo>
                  <a:lnTo>
                    <a:pt x="1005762" y="128619"/>
                  </a:lnTo>
                  <a:lnTo>
                    <a:pt x="958499" y="115987"/>
                  </a:lnTo>
                  <a:lnTo>
                    <a:pt x="910940" y="104114"/>
                  </a:lnTo>
                  <a:lnTo>
                    <a:pt x="863123" y="92983"/>
                  </a:lnTo>
                  <a:lnTo>
                    <a:pt x="815084" y="82577"/>
                  </a:lnTo>
                  <a:lnTo>
                    <a:pt x="766860" y="72878"/>
                  </a:lnTo>
                  <a:lnTo>
                    <a:pt x="718487" y="63871"/>
                  </a:lnTo>
                  <a:lnTo>
                    <a:pt x="670002" y="55536"/>
                  </a:lnTo>
                  <a:lnTo>
                    <a:pt x="621442" y="47859"/>
                  </a:lnTo>
                  <a:lnTo>
                    <a:pt x="572843" y="40821"/>
                  </a:lnTo>
                  <a:lnTo>
                    <a:pt x="524243" y="34404"/>
                  </a:lnTo>
                  <a:lnTo>
                    <a:pt x="475677" y="28593"/>
                  </a:lnTo>
                  <a:lnTo>
                    <a:pt x="427183" y="23370"/>
                  </a:lnTo>
                  <a:lnTo>
                    <a:pt x="378797" y="18718"/>
                  </a:lnTo>
                  <a:lnTo>
                    <a:pt x="330555" y="14620"/>
                  </a:lnTo>
                  <a:lnTo>
                    <a:pt x="282495" y="11058"/>
                  </a:lnTo>
                  <a:lnTo>
                    <a:pt x="234653" y="8016"/>
                  </a:lnTo>
                  <a:lnTo>
                    <a:pt x="187066" y="5476"/>
                  </a:lnTo>
                  <a:lnTo>
                    <a:pt x="139771" y="3422"/>
                  </a:lnTo>
                  <a:lnTo>
                    <a:pt x="92803" y="1836"/>
                  </a:lnTo>
                  <a:lnTo>
                    <a:pt x="46201" y="701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28">
              <a:extLst>
                <a:ext uri="{FF2B5EF4-FFF2-40B4-BE49-F238E27FC236}">
                  <a16:creationId xmlns:a16="http://schemas.microsoft.com/office/drawing/2014/main" id="{02895CBA-087A-F068-3CE7-E9A14A886F3C}"/>
                </a:ext>
              </a:extLst>
            </p:cNvPr>
            <p:cNvSpPr txBox="1"/>
            <p:nvPr/>
          </p:nvSpPr>
          <p:spPr>
            <a:xfrm>
              <a:off x="1128489" y="3583984"/>
              <a:ext cx="1340668" cy="660553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5"/>
                </a:spcBef>
              </a:pPr>
              <a:r>
                <a:rPr sz="1100" b="1" dirty="0">
                  <a:solidFill>
                    <a:srgbClr val="004893"/>
                  </a:solidFill>
                  <a:latin typeface="Tahoma"/>
                  <a:cs typeface="Tahoma"/>
                </a:rPr>
                <a:t>Городские </a:t>
              </a:r>
              <a:r>
                <a:rPr sz="1100" b="1" spc="5" dirty="0">
                  <a:solidFill>
                    <a:srgbClr val="004893"/>
                  </a:solidFill>
                  <a:latin typeface="Tahoma"/>
                  <a:cs typeface="Tahoma"/>
                </a:rPr>
                <a:t> </a:t>
              </a:r>
              <a:r>
                <a:rPr sz="1100" b="1" spc="-10" dirty="0">
                  <a:solidFill>
                    <a:srgbClr val="004893"/>
                  </a:solidFill>
                  <a:latin typeface="Tahoma"/>
                  <a:cs typeface="Tahoma"/>
                </a:rPr>
                <a:t>п</a:t>
              </a:r>
              <a:r>
                <a:rPr sz="1100" b="1" spc="-5" dirty="0">
                  <a:solidFill>
                    <a:srgbClr val="004893"/>
                  </a:solidFill>
                  <a:latin typeface="Tahoma"/>
                  <a:cs typeface="Tahoma"/>
                </a:rPr>
                <a:t>а</a:t>
              </a:r>
              <a:r>
                <a:rPr sz="1100" b="1" spc="5" dirty="0">
                  <a:solidFill>
                    <a:srgbClr val="004893"/>
                  </a:solidFill>
                  <a:latin typeface="Tahoma"/>
                  <a:cs typeface="Tahoma"/>
                </a:rPr>
                <a:t>сс</a:t>
              </a:r>
              <a:r>
                <a:rPr sz="1100" b="1" spc="-5" dirty="0">
                  <a:solidFill>
                    <a:srgbClr val="004893"/>
                  </a:solidFill>
                  <a:latin typeface="Tahoma"/>
                  <a:cs typeface="Tahoma"/>
                </a:rPr>
                <a:t>а</a:t>
              </a:r>
              <a:r>
                <a:rPr sz="1100" b="1" spc="-10" dirty="0">
                  <a:solidFill>
                    <a:srgbClr val="004893"/>
                  </a:solidFill>
                  <a:latin typeface="Tahoma"/>
                  <a:cs typeface="Tahoma"/>
                </a:rPr>
                <a:t>ж</a:t>
              </a:r>
              <a:r>
                <a:rPr sz="1100" b="1" dirty="0">
                  <a:solidFill>
                    <a:srgbClr val="004893"/>
                  </a:solidFill>
                  <a:latin typeface="Tahoma"/>
                  <a:cs typeface="Tahoma"/>
                </a:rPr>
                <a:t>ир</a:t>
              </a:r>
              <a:r>
                <a:rPr sz="1100" b="1" spc="-10" dirty="0">
                  <a:solidFill>
                    <a:srgbClr val="004893"/>
                  </a:solidFill>
                  <a:latin typeface="Tahoma"/>
                  <a:cs typeface="Tahoma"/>
                </a:rPr>
                <a:t>ск</a:t>
              </a:r>
              <a:r>
                <a:rPr sz="1100" b="1" spc="-5" dirty="0">
                  <a:solidFill>
                    <a:srgbClr val="004893"/>
                  </a:solidFill>
                  <a:latin typeface="Tahoma"/>
                  <a:cs typeface="Tahoma"/>
                </a:rPr>
                <a:t>и</a:t>
              </a:r>
              <a:r>
                <a:rPr sz="1100" b="1" dirty="0">
                  <a:solidFill>
                    <a:srgbClr val="004893"/>
                  </a:solidFill>
                  <a:latin typeface="Tahoma"/>
                  <a:cs typeface="Tahoma"/>
                </a:rPr>
                <a:t>е  </a:t>
              </a:r>
              <a:r>
                <a:rPr sz="1100" b="1" spc="-5" dirty="0">
                  <a:solidFill>
                    <a:srgbClr val="004893"/>
                  </a:solidFill>
                  <a:latin typeface="Tahoma"/>
                  <a:cs typeface="Tahoma"/>
                </a:rPr>
                <a:t>перевозки</a:t>
              </a:r>
              <a:endParaRPr sz="1100" dirty="0">
                <a:latin typeface="Tahoma"/>
                <a:cs typeface="Tahoma"/>
              </a:endParaRPr>
            </a:p>
          </p:txBody>
        </p:sp>
        <p:grpSp>
          <p:nvGrpSpPr>
            <p:cNvPr id="100" name="object 29">
              <a:extLst>
                <a:ext uri="{FF2B5EF4-FFF2-40B4-BE49-F238E27FC236}">
                  <a16:creationId xmlns:a16="http://schemas.microsoft.com/office/drawing/2014/main" id="{46C72BC2-9818-1BE0-E8FA-F350725705DD}"/>
                </a:ext>
              </a:extLst>
            </p:cNvPr>
            <p:cNvGrpSpPr/>
            <p:nvPr/>
          </p:nvGrpSpPr>
          <p:grpSpPr>
            <a:xfrm>
              <a:off x="3369838" y="1346721"/>
              <a:ext cx="8203565" cy="4702810"/>
              <a:chOff x="3442715" y="1268350"/>
              <a:chExt cx="8203565" cy="4702810"/>
            </a:xfrm>
          </p:grpSpPr>
          <p:pic>
            <p:nvPicPr>
              <p:cNvPr id="101" name="object 30">
                <a:extLst>
                  <a:ext uri="{FF2B5EF4-FFF2-40B4-BE49-F238E27FC236}">
                    <a16:creationId xmlns:a16="http://schemas.microsoft.com/office/drawing/2014/main" id="{50AB4744-55B3-FB19-4C03-D83DC8194001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8598407" y="5577839"/>
                <a:ext cx="867143" cy="393191"/>
              </a:xfrm>
              <a:prstGeom prst="rect">
                <a:avLst/>
              </a:prstGeom>
            </p:spPr>
          </p:pic>
          <p:pic>
            <p:nvPicPr>
              <p:cNvPr id="102" name="object 31">
                <a:extLst>
                  <a:ext uri="{FF2B5EF4-FFF2-40B4-BE49-F238E27FC236}">
                    <a16:creationId xmlns:a16="http://schemas.microsoft.com/office/drawing/2014/main" id="{1FAFD701-8BF0-E0D2-4D47-86A317498BCF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4754879" y="5718048"/>
                <a:ext cx="632459" cy="217919"/>
              </a:xfrm>
              <a:prstGeom prst="rect">
                <a:avLst/>
              </a:prstGeom>
            </p:spPr>
          </p:pic>
          <p:pic>
            <p:nvPicPr>
              <p:cNvPr id="103" name="object 32">
                <a:extLst>
                  <a:ext uri="{FF2B5EF4-FFF2-40B4-BE49-F238E27FC236}">
                    <a16:creationId xmlns:a16="http://schemas.microsoft.com/office/drawing/2014/main" id="{0A8D33A9-A91D-5817-128E-272C847A3794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3442715" y="3061716"/>
                <a:ext cx="2147315" cy="499871"/>
              </a:xfrm>
              <a:prstGeom prst="rect">
                <a:avLst/>
              </a:prstGeom>
            </p:spPr>
          </p:pic>
          <p:pic>
            <p:nvPicPr>
              <p:cNvPr id="104" name="object 33">
                <a:extLst>
                  <a:ext uri="{FF2B5EF4-FFF2-40B4-BE49-F238E27FC236}">
                    <a16:creationId xmlns:a16="http://schemas.microsoft.com/office/drawing/2014/main" id="{73A3D7BD-CB1B-CEE6-085C-3FEA2F2A60A7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6629400" y="2684292"/>
                <a:ext cx="986088" cy="301537"/>
              </a:xfrm>
              <a:prstGeom prst="rect">
                <a:avLst/>
              </a:prstGeom>
            </p:spPr>
          </p:pic>
          <p:pic>
            <p:nvPicPr>
              <p:cNvPr id="105" name="object 34">
                <a:extLst>
                  <a:ext uri="{FF2B5EF4-FFF2-40B4-BE49-F238E27FC236}">
                    <a16:creationId xmlns:a16="http://schemas.microsoft.com/office/drawing/2014/main" id="{4DAC6B1A-A2B2-A8C6-BDAE-E7C6EA91E743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9691115" y="2322576"/>
                <a:ext cx="1190244" cy="490727"/>
              </a:xfrm>
              <a:prstGeom prst="rect">
                <a:avLst/>
              </a:prstGeom>
            </p:spPr>
          </p:pic>
          <p:pic>
            <p:nvPicPr>
              <p:cNvPr id="106" name="object 35">
                <a:extLst>
                  <a:ext uri="{FF2B5EF4-FFF2-40B4-BE49-F238E27FC236}">
                    <a16:creationId xmlns:a16="http://schemas.microsoft.com/office/drawing/2014/main" id="{09F971F9-958C-C4C2-EAB5-D39E3306BAB3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0143744" y="1359408"/>
                <a:ext cx="737602" cy="402335"/>
              </a:xfrm>
              <a:prstGeom prst="rect">
                <a:avLst/>
              </a:prstGeom>
            </p:spPr>
          </p:pic>
          <p:sp>
            <p:nvSpPr>
              <p:cNvPr id="107" name="object 36">
                <a:extLst>
                  <a:ext uri="{FF2B5EF4-FFF2-40B4-BE49-F238E27FC236}">
                    <a16:creationId xmlns:a16="http://schemas.microsoft.com/office/drawing/2014/main" id="{8AD2ECB3-D636-2AF0-B5D6-57190800B1F4}"/>
                  </a:ext>
                </a:extLst>
              </p:cNvPr>
              <p:cNvSpPr/>
              <p:nvPr/>
            </p:nvSpPr>
            <p:spPr>
              <a:xfrm>
                <a:off x="5545073" y="1378458"/>
                <a:ext cx="6091555" cy="2510155"/>
              </a:xfrm>
              <a:custGeom>
                <a:avLst/>
                <a:gdLst/>
                <a:ahLst/>
                <a:cxnLst/>
                <a:rect l="l" t="t" r="r" b="b"/>
                <a:pathLst>
                  <a:path w="6091555" h="2510154">
                    <a:moveTo>
                      <a:pt x="0" y="0"/>
                    </a:moveTo>
                    <a:lnTo>
                      <a:pt x="192" y="52845"/>
                    </a:lnTo>
                    <a:lnTo>
                      <a:pt x="774" y="105206"/>
                    </a:lnTo>
                    <a:lnTo>
                      <a:pt x="1766" y="157082"/>
                    </a:lnTo>
                    <a:lnTo>
                      <a:pt x="3188" y="208468"/>
                    </a:lnTo>
                    <a:lnTo>
                      <a:pt x="5060" y="259364"/>
                    </a:lnTo>
                    <a:lnTo>
                      <a:pt x="7401" y="309766"/>
                    </a:lnTo>
                    <a:lnTo>
                      <a:pt x="10231" y="359673"/>
                    </a:lnTo>
                    <a:lnTo>
                      <a:pt x="13571" y="409081"/>
                    </a:lnTo>
                    <a:lnTo>
                      <a:pt x="17440" y="457990"/>
                    </a:lnTo>
                    <a:lnTo>
                      <a:pt x="21859" y="506396"/>
                    </a:lnTo>
                    <a:lnTo>
                      <a:pt x="26846" y="554297"/>
                    </a:lnTo>
                    <a:lnTo>
                      <a:pt x="32422" y="601691"/>
                    </a:lnTo>
                    <a:lnTo>
                      <a:pt x="38608" y="648576"/>
                    </a:lnTo>
                    <a:lnTo>
                      <a:pt x="45422" y="694949"/>
                    </a:lnTo>
                    <a:lnTo>
                      <a:pt x="52885" y="740808"/>
                    </a:lnTo>
                    <a:lnTo>
                      <a:pt x="61016" y="786150"/>
                    </a:lnTo>
                    <a:lnTo>
                      <a:pt x="69836" y="830974"/>
                    </a:lnTo>
                    <a:lnTo>
                      <a:pt x="79365" y="875276"/>
                    </a:lnTo>
                    <a:lnTo>
                      <a:pt x="89622" y="919056"/>
                    </a:lnTo>
                    <a:lnTo>
                      <a:pt x="100627" y="962309"/>
                    </a:lnTo>
                    <a:lnTo>
                      <a:pt x="112400" y="1005035"/>
                    </a:lnTo>
                    <a:lnTo>
                      <a:pt x="124961" y="1047230"/>
                    </a:lnTo>
                    <a:lnTo>
                      <a:pt x="138330" y="1088893"/>
                    </a:lnTo>
                    <a:lnTo>
                      <a:pt x="152527" y="1130021"/>
                    </a:lnTo>
                    <a:lnTo>
                      <a:pt x="167572" y="1170611"/>
                    </a:lnTo>
                    <a:lnTo>
                      <a:pt x="183485" y="1210662"/>
                    </a:lnTo>
                    <a:lnTo>
                      <a:pt x="200285" y="1250171"/>
                    </a:lnTo>
                    <a:lnTo>
                      <a:pt x="217993" y="1289136"/>
                    </a:lnTo>
                    <a:lnTo>
                      <a:pt x="236628" y="1327555"/>
                    </a:lnTo>
                    <a:lnTo>
                      <a:pt x="256210" y="1365424"/>
                    </a:lnTo>
                    <a:lnTo>
                      <a:pt x="276760" y="1402743"/>
                    </a:lnTo>
                    <a:lnTo>
                      <a:pt x="298296" y="1439508"/>
                    </a:lnTo>
                    <a:lnTo>
                      <a:pt x="320840" y="1475717"/>
                    </a:lnTo>
                    <a:lnTo>
                      <a:pt x="344411" y="1511368"/>
                    </a:lnTo>
                    <a:lnTo>
                      <a:pt x="369028" y="1546459"/>
                    </a:lnTo>
                    <a:lnTo>
                      <a:pt x="394713" y="1580987"/>
                    </a:lnTo>
                    <a:lnTo>
                      <a:pt x="421484" y="1614950"/>
                    </a:lnTo>
                    <a:lnTo>
                      <a:pt x="449361" y="1648346"/>
                    </a:lnTo>
                    <a:lnTo>
                      <a:pt x="478365" y="1681172"/>
                    </a:lnTo>
                    <a:lnTo>
                      <a:pt x="508516" y="1713426"/>
                    </a:lnTo>
                    <a:lnTo>
                      <a:pt x="539832" y="1745106"/>
                    </a:lnTo>
                    <a:lnTo>
                      <a:pt x="572335" y="1776209"/>
                    </a:lnTo>
                    <a:lnTo>
                      <a:pt x="606044" y="1806733"/>
                    </a:lnTo>
                    <a:lnTo>
                      <a:pt x="640979" y="1836676"/>
                    </a:lnTo>
                    <a:lnTo>
                      <a:pt x="677160" y="1866036"/>
                    </a:lnTo>
                    <a:lnTo>
                      <a:pt x="714607" y="1894810"/>
                    </a:lnTo>
                    <a:lnTo>
                      <a:pt x="753339" y="1922995"/>
                    </a:lnTo>
                    <a:lnTo>
                      <a:pt x="793377" y="1950590"/>
                    </a:lnTo>
                    <a:lnTo>
                      <a:pt x="834741" y="1977592"/>
                    </a:lnTo>
                    <a:lnTo>
                      <a:pt x="877450" y="2003999"/>
                    </a:lnTo>
                    <a:lnTo>
                      <a:pt x="921524" y="2029809"/>
                    </a:lnTo>
                    <a:lnTo>
                      <a:pt x="966984" y="2055019"/>
                    </a:lnTo>
                    <a:lnTo>
                      <a:pt x="1013849" y="2079627"/>
                    </a:lnTo>
                    <a:lnTo>
                      <a:pt x="1062139" y="2103630"/>
                    </a:lnTo>
                    <a:lnTo>
                      <a:pt x="1111873" y="2127027"/>
                    </a:lnTo>
                    <a:lnTo>
                      <a:pt x="1163073" y="2149815"/>
                    </a:lnTo>
                    <a:lnTo>
                      <a:pt x="1215758" y="2171992"/>
                    </a:lnTo>
                    <a:lnTo>
                      <a:pt x="1278869" y="2196822"/>
                    </a:lnTo>
                    <a:lnTo>
                      <a:pt x="1343873" y="2220450"/>
                    </a:lnTo>
                    <a:lnTo>
                      <a:pt x="1410744" y="2242902"/>
                    </a:lnTo>
                    <a:lnTo>
                      <a:pt x="1479460" y="2264209"/>
                    </a:lnTo>
                    <a:lnTo>
                      <a:pt x="1549995" y="2284396"/>
                    </a:lnTo>
                    <a:lnTo>
                      <a:pt x="1622327" y="2303494"/>
                    </a:lnTo>
                    <a:lnTo>
                      <a:pt x="1696431" y="2321529"/>
                    </a:lnTo>
                    <a:lnTo>
                      <a:pt x="1734139" y="2330157"/>
                    </a:lnTo>
                    <a:lnTo>
                      <a:pt x="1772282" y="2338530"/>
                    </a:lnTo>
                    <a:lnTo>
                      <a:pt x="1810856" y="2346652"/>
                    </a:lnTo>
                    <a:lnTo>
                      <a:pt x="1849858" y="2354526"/>
                    </a:lnTo>
                    <a:lnTo>
                      <a:pt x="1889286" y="2362155"/>
                    </a:lnTo>
                    <a:lnTo>
                      <a:pt x="1929135" y="2369544"/>
                    </a:lnTo>
                    <a:lnTo>
                      <a:pt x="1969403" y="2376695"/>
                    </a:lnTo>
                    <a:lnTo>
                      <a:pt x="2010087" y="2383613"/>
                    </a:lnTo>
                    <a:lnTo>
                      <a:pt x="2051184" y="2390300"/>
                    </a:lnTo>
                    <a:lnTo>
                      <a:pt x="2092692" y="2396760"/>
                    </a:lnTo>
                    <a:lnTo>
                      <a:pt x="2134606" y="2402997"/>
                    </a:lnTo>
                    <a:lnTo>
                      <a:pt x="2176925" y="2409015"/>
                    </a:lnTo>
                    <a:lnTo>
                      <a:pt x="2219644" y="2414816"/>
                    </a:lnTo>
                    <a:lnTo>
                      <a:pt x="2262762" y="2420405"/>
                    </a:lnTo>
                    <a:lnTo>
                      <a:pt x="2306274" y="2425784"/>
                    </a:lnTo>
                    <a:lnTo>
                      <a:pt x="2350179" y="2430958"/>
                    </a:lnTo>
                    <a:lnTo>
                      <a:pt x="2394473" y="2435930"/>
                    </a:lnTo>
                    <a:lnTo>
                      <a:pt x="2439153" y="2440703"/>
                    </a:lnTo>
                    <a:lnTo>
                      <a:pt x="2484216" y="2445281"/>
                    </a:lnTo>
                    <a:lnTo>
                      <a:pt x="2529659" y="2449667"/>
                    </a:lnTo>
                    <a:lnTo>
                      <a:pt x="2575479" y="2453866"/>
                    </a:lnTo>
                    <a:lnTo>
                      <a:pt x="2621673" y="2457880"/>
                    </a:lnTo>
                    <a:lnTo>
                      <a:pt x="2668238" y="2461713"/>
                    </a:lnTo>
                    <a:lnTo>
                      <a:pt x="2715172" y="2465369"/>
                    </a:lnTo>
                    <a:lnTo>
                      <a:pt x="2762470" y="2468850"/>
                    </a:lnTo>
                    <a:lnTo>
                      <a:pt x="2810131" y="2472161"/>
                    </a:lnTo>
                    <a:lnTo>
                      <a:pt x="2858151" y="2475306"/>
                    </a:lnTo>
                    <a:lnTo>
                      <a:pt x="2906526" y="2478287"/>
                    </a:lnTo>
                    <a:lnTo>
                      <a:pt x="2955255" y="2481108"/>
                    </a:lnTo>
                    <a:lnTo>
                      <a:pt x="3004334" y="2483773"/>
                    </a:lnTo>
                    <a:lnTo>
                      <a:pt x="3053760" y="2486285"/>
                    </a:lnTo>
                    <a:lnTo>
                      <a:pt x="3103531" y="2488648"/>
                    </a:lnTo>
                    <a:lnTo>
                      <a:pt x="3153642" y="2490865"/>
                    </a:lnTo>
                    <a:lnTo>
                      <a:pt x="3204092" y="2492940"/>
                    </a:lnTo>
                    <a:lnTo>
                      <a:pt x="3254876" y="2494876"/>
                    </a:lnTo>
                    <a:lnTo>
                      <a:pt x="3305993" y="2496677"/>
                    </a:lnTo>
                    <a:lnTo>
                      <a:pt x="3357439" y="2498347"/>
                    </a:lnTo>
                    <a:lnTo>
                      <a:pt x="3409211" y="2499888"/>
                    </a:lnTo>
                    <a:lnTo>
                      <a:pt x="3461306" y="2501305"/>
                    </a:lnTo>
                    <a:lnTo>
                      <a:pt x="3513721" y="2502601"/>
                    </a:lnTo>
                    <a:lnTo>
                      <a:pt x="3566454" y="2503779"/>
                    </a:lnTo>
                    <a:lnTo>
                      <a:pt x="3619500" y="2504843"/>
                    </a:lnTo>
                    <a:lnTo>
                      <a:pt x="3672858" y="2505796"/>
                    </a:lnTo>
                    <a:lnTo>
                      <a:pt x="3726524" y="2506643"/>
                    </a:lnTo>
                    <a:lnTo>
                      <a:pt x="3780495" y="2507386"/>
                    </a:lnTo>
                    <a:lnTo>
                      <a:pt x="3834768" y="2508029"/>
                    </a:lnTo>
                    <a:lnTo>
                      <a:pt x="3889340" y="2508576"/>
                    </a:lnTo>
                    <a:lnTo>
                      <a:pt x="3944208" y="2509030"/>
                    </a:lnTo>
                    <a:lnTo>
                      <a:pt x="3999370" y="2509394"/>
                    </a:lnTo>
                    <a:lnTo>
                      <a:pt x="4054822" y="2509673"/>
                    </a:lnTo>
                    <a:lnTo>
                      <a:pt x="4110561" y="2509869"/>
                    </a:lnTo>
                    <a:lnTo>
                      <a:pt x="4166584" y="2509987"/>
                    </a:lnTo>
                    <a:lnTo>
                      <a:pt x="4222888" y="2510029"/>
                    </a:lnTo>
                    <a:lnTo>
                      <a:pt x="4279471" y="2510000"/>
                    </a:lnTo>
                    <a:lnTo>
                      <a:pt x="4336328" y="2509902"/>
                    </a:lnTo>
                    <a:lnTo>
                      <a:pt x="4393458" y="2509739"/>
                    </a:lnTo>
                    <a:lnTo>
                      <a:pt x="4450857" y="2509516"/>
                    </a:lnTo>
                    <a:lnTo>
                      <a:pt x="4508522" y="2509235"/>
                    </a:lnTo>
                    <a:lnTo>
                      <a:pt x="4566450" y="2508899"/>
                    </a:lnTo>
                    <a:lnTo>
                      <a:pt x="4624639" y="2508513"/>
                    </a:lnTo>
                    <a:lnTo>
                      <a:pt x="4683085" y="2508080"/>
                    </a:lnTo>
                    <a:lnTo>
                      <a:pt x="4741785" y="2507603"/>
                    </a:lnTo>
                    <a:lnTo>
                      <a:pt x="4800736" y="2507087"/>
                    </a:lnTo>
                    <a:lnTo>
                      <a:pt x="4859935" y="2506533"/>
                    </a:lnTo>
                    <a:lnTo>
                      <a:pt x="4919380" y="2505947"/>
                    </a:lnTo>
                    <a:lnTo>
                      <a:pt x="4979066" y="2505332"/>
                    </a:lnTo>
                    <a:lnTo>
                      <a:pt x="5038992" y="2504690"/>
                    </a:lnTo>
                    <a:lnTo>
                      <a:pt x="5099154" y="2504026"/>
                    </a:lnTo>
                    <a:lnTo>
                      <a:pt x="5159550" y="2503343"/>
                    </a:lnTo>
                    <a:lnTo>
                      <a:pt x="5220175" y="2502645"/>
                    </a:lnTo>
                    <a:lnTo>
                      <a:pt x="5281028" y="2501934"/>
                    </a:lnTo>
                    <a:lnTo>
                      <a:pt x="5342105" y="2501216"/>
                    </a:lnTo>
                    <a:lnTo>
                      <a:pt x="5403403" y="2500492"/>
                    </a:lnTo>
                    <a:lnTo>
                      <a:pt x="5464920" y="2499768"/>
                    </a:lnTo>
                    <a:lnTo>
                      <a:pt x="5526652" y="2499045"/>
                    </a:lnTo>
                    <a:lnTo>
                      <a:pt x="5588595" y="2498329"/>
                    </a:lnTo>
                    <a:lnTo>
                      <a:pt x="5650749" y="2497621"/>
                    </a:lnTo>
                    <a:lnTo>
                      <a:pt x="5713108" y="2496927"/>
                    </a:lnTo>
                    <a:lnTo>
                      <a:pt x="5775671" y="2496248"/>
                    </a:lnTo>
                    <a:lnTo>
                      <a:pt x="5838434" y="2495590"/>
                    </a:lnTo>
                    <a:lnTo>
                      <a:pt x="5901394" y="2494955"/>
                    </a:lnTo>
                    <a:lnTo>
                      <a:pt x="5964548" y="2494347"/>
                    </a:lnTo>
                    <a:lnTo>
                      <a:pt x="6027894" y="2493769"/>
                    </a:lnTo>
                    <a:lnTo>
                      <a:pt x="6091428" y="2493225"/>
                    </a:lnTo>
                  </a:path>
                </a:pathLst>
              </a:custGeom>
              <a:ln w="19049">
                <a:solidFill>
                  <a:srgbClr val="00ACE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" name="object 37">
                <a:extLst>
                  <a:ext uri="{FF2B5EF4-FFF2-40B4-BE49-F238E27FC236}">
                    <a16:creationId xmlns:a16="http://schemas.microsoft.com/office/drawing/2014/main" id="{C627C971-028B-3055-FA72-F1D3D53DF983}"/>
                  </a:ext>
                </a:extLst>
              </p:cNvPr>
              <p:cNvSpPr/>
              <p:nvPr/>
            </p:nvSpPr>
            <p:spPr>
              <a:xfrm>
                <a:off x="4150613" y="1277875"/>
                <a:ext cx="1397635" cy="510540"/>
              </a:xfrm>
              <a:custGeom>
                <a:avLst/>
                <a:gdLst/>
                <a:ahLst/>
                <a:cxnLst/>
                <a:rect l="l" t="t" r="r" b="b"/>
                <a:pathLst>
                  <a:path w="1397635" h="510539">
                    <a:moveTo>
                      <a:pt x="1312418" y="0"/>
                    </a:moveTo>
                    <a:lnTo>
                      <a:pt x="85090" y="0"/>
                    </a:lnTo>
                    <a:lnTo>
                      <a:pt x="51970" y="6687"/>
                    </a:lnTo>
                    <a:lnTo>
                      <a:pt x="24923" y="24923"/>
                    </a:lnTo>
                    <a:lnTo>
                      <a:pt x="6687" y="51970"/>
                    </a:lnTo>
                    <a:lnTo>
                      <a:pt x="0" y="85089"/>
                    </a:lnTo>
                    <a:lnTo>
                      <a:pt x="0" y="425449"/>
                    </a:lnTo>
                    <a:lnTo>
                      <a:pt x="6687" y="458569"/>
                    </a:lnTo>
                    <a:lnTo>
                      <a:pt x="24923" y="485616"/>
                    </a:lnTo>
                    <a:lnTo>
                      <a:pt x="51970" y="503852"/>
                    </a:lnTo>
                    <a:lnTo>
                      <a:pt x="85090" y="510539"/>
                    </a:lnTo>
                    <a:lnTo>
                      <a:pt x="1312418" y="510539"/>
                    </a:lnTo>
                    <a:lnTo>
                      <a:pt x="1345537" y="503852"/>
                    </a:lnTo>
                    <a:lnTo>
                      <a:pt x="1372584" y="485616"/>
                    </a:lnTo>
                    <a:lnTo>
                      <a:pt x="1390820" y="458569"/>
                    </a:lnTo>
                    <a:lnTo>
                      <a:pt x="1397508" y="425449"/>
                    </a:lnTo>
                    <a:lnTo>
                      <a:pt x="1397508" y="85089"/>
                    </a:lnTo>
                    <a:lnTo>
                      <a:pt x="1390820" y="51970"/>
                    </a:lnTo>
                    <a:lnTo>
                      <a:pt x="1372584" y="24923"/>
                    </a:lnTo>
                    <a:lnTo>
                      <a:pt x="1345537" y="6687"/>
                    </a:lnTo>
                    <a:lnTo>
                      <a:pt x="1312418" y="0"/>
                    </a:lnTo>
                    <a:close/>
                  </a:path>
                </a:pathLst>
              </a:custGeom>
              <a:solidFill>
                <a:srgbClr val="00ACE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" name="object 38">
                <a:extLst>
                  <a:ext uri="{FF2B5EF4-FFF2-40B4-BE49-F238E27FC236}">
                    <a16:creationId xmlns:a16="http://schemas.microsoft.com/office/drawing/2014/main" id="{2040DA28-87FE-3AE7-AC34-F8BB6841813A}"/>
                  </a:ext>
                </a:extLst>
              </p:cNvPr>
              <p:cNvSpPr/>
              <p:nvPr/>
            </p:nvSpPr>
            <p:spPr>
              <a:xfrm>
                <a:off x="4150613" y="1277875"/>
                <a:ext cx="1397635" cy="510540"/>
              </a:xfrm>
              <a:custGeom>
                <a:avLst/>
                <a:gdLst/>
                <a:ahLst/>
                <a:cxnLst/>
                <a:rect l="l" t="t" r="r" b="b"/>
                <a:pathLst>
                  <a:path w="1397635" h="510539">
                    <a:moveTo>
                      <a:pt x="0" y="85089"/>
                    </a:moveTo>
                    <a:lnTo>
                      <a:pt x="6687" y="51970"/>
                    </a:lnTo>
                    <a:lnTo>
                      <a:pt x="24923" y="24923"/>
                    </a:lnTo>
                    <a:lnTo>
                      <a:pt x="51970" y="6687"/>
                    </a:lnTo>
                    <a:lnTo>
                      <a:pt x="85090" y="0"/>
                    </a:lnTo>
                    <a:lnTo>
                      <a:pt x="1312418" y="0"/>
                    </a:lnTo>
                    <a:lnTo>
                      <a:pt x="1345537" y="6687"/>
                    </a:lnTo>
                    <a:lnTo>
                      <a:pt x="1372584" y="24923"/>
                    </a:lnTo>
                    <a:lnTo>
                      <a:pt x="1390820" y="51970"/>
                    </a:lnTo>
                    <a:lnTo>
                      <a:pt x="1397508" y="85089"/>
                    </a:lnTo>
                    <a:lnTo>
                      <a:pt x="1397508" y="425449"/>
                    </a:lnTo>
                    <a:lnTo>
                      <a:pt x="1390820" y="458569"/>
                    </a:lnTo>
                    <a:lnTo>
                      <a:pt x="1372584" y="485616"/>
                    </a:lnTo>
                    <a:lnTo>
                      <a:pt x="1345537" y="503852"/>
                    </a:lnTo>
                    <a:lnTo>
                      <a:pt x="1312418" y="510539"/>
                    </a:lnTo>
                    <a:lnTo>
                      <a:pt x="85090" y="510539"/>
                    </a:lnTo>
                    <a:lnTo>
                      <a:pt x="51970" y="503852"/>
                    </a:lnTo>
                    <a:lnTo>
                      <a:pt x="24923" y="485616"/>
                    </a:lnTo>
                    <a:lnTo>
                      <a:pt x="6687" y="458569"/>
                    </a:lnTo>
                    <a:lnTo>
                      <a:pt x="0" y="425449"/>
                    </a:lnTo>
                    <a:lnTo>
                      <a:pt x="0" y="85089"/>
                    </a:lnTo>
                    <a:close/>
                  </a:path>
                </a:pathLst>
              </a:custGeom>
              <a:ln w="19049">
                <a:solidFill>
                  <a:srgbClr val="00ACE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10" name="object 39">
              <a:extLst>
                <a:ext uri="{FF2B5EF4-FFF2-40B4-BE49-F238E27FC236}">
                  <a16:creationId xmlns:a16="http://schemas.microsoft.com/office/drawing/2014/main" id="{76411A30-5481-6FF8-DC0B-BBE3413C06DA}"/>
                </a:ext>
              </a:extLst>
            </p:cNvPr>
            <p:cNvSpPr txBox="1"/>
            <p:nvPr/>
          </p:nvSpPr>
          <p:spPr>
            <a:xfrm>
              <a:off x="4179890" y="1345270"/>
              <a:ext cx="1212294" cy="457464"/>
            </a:xfrm>
            <a:prstGeom prst="rect">
              <a:avLst/>
            </a:prstGeom>
          </p:spPr>
          <p:txBody>
            <a:bodyPr vert="horz" wrap="square" lIns="0" tIns="1460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5"/>
                </a:spcBef>
              </a:pPr>
              <a:r>
                <a:rPr sz="1250" spc="45" dirty="0" err="1">
                  <a:solidFill>
                    <a:srgbClr val="FFFFFF"/>
                  </a:solidFill>
                  <a:latin typeface="Tahoma"/>
                  <a:cs typeface="Tahoma"/>
                </a:rPr>
                <a:t>Г</a:t>
              </a:r>
              <a:r>
                <a:rPr sz="1250" spc="60" dirty="0" err="1">
                  <a:solidFill>
                    <a:srgbClr val="FFFFFF"/>
                  </a:solidFill>
                  <a:latin typeface="Tahoma"/>
                  <a:cs typeface="Tahoma"/>
                </a:rPr>
                <a:t>ра</a:t>
              </a:r>
              <a:r>
                <a:rPr sz="1250" spc="70" dirty="0" err="1">
                  <a:solidFill>
                    <a:srgbClr val="FFFFFF"/>
                  </a:solidFill>
                  <a:latin typeface="Tahoma"/>
                  <a:cs typeface="Tahoma"/>
                </a:rPr>
                <a:t>ни</a:t>
              </a:r>
              <a:r>
                <a:rPr sz="1250" spc="75" dirty="0" err="1">
                  <a:solidFill>
                    <a:srgbClr val="FFFFFF"/>
                  </a:solidFill>
                  <a:latin typeface="Tahoma"/>
                  <a:cs typeface="Tahoma"/>
                </a:rPr>
                <a:t>ц</a:t>
              </a:r>
              <a:r>
                <a:rPr sz="1250" spc="-30" dirty="0" err="1">
                  <a:solidFill>
                    <a:srgbClr val="FFFFFF"/>
                  </a:solidFill>
                  <a:latin typeface="Tahoma"/>
                  <a:cs typeface="Tahoma"/>
                </a:rPr>
                <a:t>а</a:t>
              </a:r>
              <a:endParaRPr lang="en-US" sz="1250" spc="-30" dirty="0">
                <a:solidFill>
                  <a:srgbClr val="FFFFFF"/>
                </a:solidFill>
                <a:latin typeface="Tahoma"/>
                <a:cs typeface="Tahoma"/>
              </a:endParaRPr>
            </a:p>
            <a:p>
              <a:pPr marL="12700">
                <a:spcBef>
                  <a:spcPts val="115"/>
                </a:spcBef>
              </a:pPr>
              <a:r>
                <a:rPr lang="ru-RU" sz="1250" spc="55" dirty="0">
                  <a:solidFill>
                    <a:srgbClr val="FFFFFF"/>
                  </a:solidFill>
                  <a:latin typeface="Tahoma"/>
                  <a:cs typeface="Tahoma"/>
                </a:rPr>
                <a:t>окупаемости</a:t>
              </a:r>
              <a:endParaRPr lang="ru-RU" sz="1250" dirty="0">
                <a:latin typeface="Tahoma"/>
                <a:cs typeface="Tahoma"/>
              </a:endParaRPr>
            </a:p>
          </p:txBody>
        </p:sp>
        <p:grpSp>
          <p:nvGrpSpPr>
            <p:cNvPr id="112" name="object 41">
              <a:extLst>
                <a:ext uri="{FF2B5EF4-FFF2-40B4-BE49-F238E27FC236}">
                  <a16:creationId xmlns:a16="http://schemas.microsoft.com/office/drawing/2014/main" id="{BBD075E6-9169-4AA9-A6B3-24CDA3F446D1}"/>
                </a:ext>
              </a:extLst>
            </p:cNvPr>
            <p:cNvGrpSpPr/>
            <p:nvPr/>
          </p:nvGrpSpPr>
          <p:grpSpPr>
            <a:xfrm>
              <a:off x="10142876" y="4725429"/>
              <a:ext cx="1416685" cy="531495"/>
              <a:chOff x="10215753" y="4647058"/>
              <a:chExt cx="1416685" cy="531495"/>
            </a:xfrm>
          </p:grpSpPr>
          <p:sp>
            <p:nvSpPr>
              <p:cNvPr id="113" name="object 42">
                <a:extLst>
                  <a:ext uri="{FF2B5EF4-FFF2-40B4-BE49-F238E27FC236}">
                    <a16:creationId xmlns:a16="http://schemas.microsoft.com/office/drawing/2014/main" id="{78A59969-322B-08B2-126C-46109258A2CB}"/>
                  </a:ext>
                </a:extLst>
              </p:cNvPr>
              <p:cNvSpPr/>
              <p:nvPr/>
            </p:nvSpPr>
            <p:spPr>
              <a:xfrm>
                <a:off x="10225278" y="4656583"/>
                <a:ext cx="1397635" cy="512445"/>
              </a:xfrm>
              <a:custGeom>
                <a:avLst/>
                <a:gdLst/>
                <a:ahLst/>
                <a:cxnLst/>
                <a:rect l="l" t="t" r="r" b="b"/>
                <a:pathLst>
                  <a:path w="1397634" h="512445">
                    <a:moveTo>
                      <a:pt x="1312164" y="0"/>
                    </a:moveTo>
                    <a:lnTo>
                      <a:pt x="85344" y="0"/>
                    </a:lnTo>
                    <a:lnTo>
                      <a:pt x="52126" y="6707"/>
                    </a:lnTo>
                    <a:lnTo>
                      <a:pt x="24998" y="24998"/>
                    </a:lnTo>
                    <a:lnTo>
                      <a:pt x="6707" y="52126"/>
                    </a:lnTo>
                    <a:lnTo>
                      <a:pt x="0" y="85343"/>
                    </a:lnTo>
                    <a:lnTo>
                      <a:pt x="0" y="426719"/>
                    </a:lnTo>
                    <a:lnTo>
                      <a:pt x="6707" y="459937"/>
                    </a:lnTo>
                    <a:lnTo>
                      <a:pt x="24998" y="487065"/>
                    </a:lnTo>
                    <a:lnTo>
                      <a:pt x="52126" y="505356"/>
                    </a:lnTo>
                    <a:lnTo>
                      <a:pt x="85344" y="512064"/>
                    </a:lnTo>
                    <a:lnTo>
                      <a:pt x="1312164" y="512064"/>
                    </a:lnTo>
                    <a:lnTo>
                      <a:pt x="1345381" y="505356"/>
                    </a:lnTo>
                    <a:lnTo>
                      <a:pt x="1372509" y="487065"/>
                    </a:lnTo>
                    <a:lnTo>
                      <a:pt x="1390800" y="459937"/>
                    </a:lnTo>
                    <a:lnTo>
                      <a:pt x="1397508" y="426719"/>
                    </a:lnTo>
                    <a:lnTo>
                      <a:pt x="1397508" y="85343"/>
                    </a:lnTo>
                    <a:lnTo>
                      <a:pt x="1390800" y="52126"/>
                    </a:lnTo>
                    <a:lnTo>
                      <a:pt x="1372509" y="24998"/>
                    </a:lnTo>
                    <a:lnTo>
                      <a:pt x="1345381" y="6707"/>
                    </a:lnTo>
                    <a:lnTo>
                      <a:pt x="1312164" y="0"/>
                    </a:lnTo>
                    <a:close/>
                  </a:path>
                </a:pathLst>
              </a:custGeom>
              <a:solidFill>
                <a:srgbClr val="00ACE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" name="object 43">
                <a:extLst>
                  <a:ext uri="{FF2B5EF4-FFF2-40B4-BE49-F238E27FC236}">
                    <a16:creationId xmlns:a16="http://schemas.microsoft.com/office/drawing/2014/main" id="{58B696B5-505C-F661-0C33-FDE426612DB1}"/>
                  </a:ext>
                </a:extLst>
              </p:cNvPr>
              <p:cNvSpPr/>
              <p:nvPr/>
            </p:nvSpPr>
            <p:spPr>
              <a:xfrm>
                <a:off x="10225278" y="4656583"/>
                <a:ext cx="1397635" cy="512445"/>
              </a:xfrm>
              <a:custGeom>
                <a:avLst/>
                <a:gdLst/>
                <a:ahLst/>
                <a:cxnLst/>
                <a:rect l="l" t="t" r="r" b="b"/>
                <a:pathLst>
                  <a:path w="1397634" h="512445">
                    <a:moveTo>
                      <a:pt x="0" y="85343"/>
                    </a:moveTo>
                    <a:lnTo>
                      <a:pt x="6707" y="52126"/>
                    </a:lnTo>
                    <a:lnTo>
                      <a:pt x="24998" y="24998"/>
                    </a:lnTo>
                    <a:lnTo>
                      <a:pt x="52126" y="6707"/>
                    </a:lnTo>
                    <a:lnTo>
                      <a:pt x="85344" y="0"/>
                    </a:lnTo>
                    <a:lnTo>
                      <a:pt x="1312164" y="0"/>
                    </a:lnTo>
                    <a:lnTo>
                      <a:pt x="1345381" y="6707"/>
                    </a:lnTo>
                    <a:lnTo>
                      <a:pt x="1372509" y="24998"/>
                    </a:lnTo>
                    <a:lnTo>
                      <a:pt x="1390800" y="52126"/>
                    </a:lnTo>
                    <a:lnTo>
                      <a:pt x="1397508" y="85343"/>
                    </a:lnTo>
                    <a:lnTo>
                      <a:pt x="1397508" y="426719"/>
                    </a:lnTo>
                    <a:lnTo>
                      <a:pt x="1390800" y="459937"/>
                    </a:lnTo>
                    <a:lnTo>
                      <a:pt x="1372509" y="487065"/>
                    </a:lnTo>
                    <a:lnTo>
                      <a:pt x="1345381" y="505356"/>
                    </a:lnTo>
                    <a:lnTo>
                      <a:pt x="1312164" y="512064"/>
                    </a:lnTo>
                    <a:lnTo>
                      <a:pt x="85344" y="512064"/>
                    </a:lnTo>
                    <a:lnTo>
                      <a:pt x="52126" y="505356"/>
                    </a:lnTo>
                    <a:lnTo>
                      <a:pt x="24998" y="487065"/>
                    </a:lnTo>
                    <a:lnTo>
                      <a:pt x="6707" y="459937"/>
                    </a:lnTo>
                    <a:lnTo>
                      <a:pt x="0" y="426719"/>
                    </a:lnTo>
                    <a:lnTo>
                      <a:pt x="0" y="85343"/>
                    </a:lnTo>
                    <a:close/>
                  </a:path>
                </a:pathLst>
              </a:custGeom>
              <a:ln w="19050">
                <a:solidFill>
                  <a:srgbClr val="00ACE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15" name="object 44">
              <a:extLst>
                <a:ext uri="{FF2B5EF4-FFF2-40B4-BE49-F238E27FC236}">
                  <a16:creationId xmlns:a16="http://schemas.microsoft.com/office/drawing/2014/main" id="{271497F4-EC21-E306-80F0-24B92027F48E}"/>
                </a:ext>
              </a:extLst>
            </p:cNvPr>
            <p:cNvSpPr txBox="1"/>
            <p:nvPr/>
          </p:nvSpPr>
          <p:spPr>
            <a:xfrm>
              <a:off x="10255308" y="4751341"/>
              <a:ext cx="1294728" cy="386003"/>
            </a:xfrm>
            <a:prstGeom prst="rect">
              <a:avLst/>
            </a:prstGeom>
          </p:spPr>
          <p:txBody>
            <a:bodyPr vert="horz" wrap="square" lIns="0" tIns="26670" rIns="0" bIns="0" rtlCol="0">
              <a:spAutoFit/>
            </a:bodyPr>
            <a:lstStyle/>
            <a:p>
              <a:pPr marL="12700" marR="5080">
                <a:lnSpc>
                  <a:spcPts val="1440"/>
                </a:lnSpc>
                <a:spcBef>
                  <a:spcPts val="210"/>
                </a:spcBef>
              </a:pPr>
              <a:r>
                <a:rPr lang="ru-RU" sz="1250" dirty="0">
                  <a:solidFill>
                    <a:srgbClr val="FFFFFF"/>
                  </a:solidFill>
                  <a:latin typeface="Tahoma"/>
                  <a:cs typeface="Tahoma"/>
                </a:rPr>
                <a:t>Коммерческая загрузка*</a:t>
              </a:r>
              <a:endParaRPr sz="1250" dirty="0">
                <a:latin typeface="Tahoma"/>
                <a:cs typeface="Tahoma"/>
              </a:endParaRPr>
            </a:p>
          </p:txBody>
        </p:sp>
        <p:grpSp>
          <p:nvGrpSpPr>
            <p:cNvPr id="116" name="object 45">
              <a:extLst>
                <a:ext uri="{FF2B5EF4-FFF2-40B4-BE49-F238E27FC236}">
                  <a16:creationId xmlns:a16="http://schemas.microsoft.com/office/drawing/2014/main" id="{6E8DF75B-FA2B-A092-AD3E-919F90EDA99C}"/>
                </a:ext>
              </a:extLst>
            </p:cNvPr>
            <p:cNvGrpSpPr/>
            <p:nvPr/>
          </p:nvGrpSpPr>
          <p:grpSpPr>
            <a:xfrm>
              <a:off x="1069932" y="1547887"/>
              <a:ext cx="9718675" cy="4585970"/>
              <a:chOff x="1142809" y="1469516"/>
              <a:chExt cx="9718675" cy="4585970"/>
            </a:xfrm>
          </p:grpSpPr>
          <p:sp>
            <p:nvSpPr>
              <p:cNvPr id="117" name="object 46">
                <a:extLst>
                  <a:ext uri="{FF2B5EF4-FFF2-40B4-BE49-F238E27FC236}">
                    <a16:creationId xmlns:a16="http://schemas.microsoft.com/office/drawing/2014/main" id="{55E9DF1A-3492-8468-D5FB-6B5788261178}"/>
                  </a:ext>
                </a:extLst>
              </p:cNvPr>
              <p:cNvSpPr/>
              <p:nvPr/>
            </p:nvSpPr>
            <p:spPr>
              <a:xfrm>
                <a:off x="1319022" y="1479041"/>
                <a:ext cx="9455150" cy="3689985"/>
              </a:xfrm>
              <a:custGeom>
                <a:avLst/>
                <a:gdLst/>
                <a:ahLst/>
                <a:cxnLst/>
                <a:rect l="l" t="t" r="r" b="b"/>
                <a:pathLst>
                  <a:path w="9455150" h="3689985">
                    <a:moveTo>
                      <a:pt x="0" y="0"/>
                    </a:moveTo>
                    <a:lnTo>
                      <a:pt x="13950" y="35892"/>
                    </a:lnTo>
                    <a:lnTo>
                      <a:pt x="28840" y="72066"/>
                    </a:lnTo>
                    <a:lnTo>
                      <a:pt x="44653" y="108509"/>
                    </a:lnTo>
                    <a:lnTo>
                      <a:pt x="61375" y="145212"/>
                    </a:lnTo>
                    <a:lnTo>
                      <a:pt x="78990" y="182164"/>
                    </a:lnTo>
                    <a:lnTo>
                      <a:pt x="97483" y="219353"/>
                    </a:lnTo>
                    <a:lnTo>
                      <a:pt x="116838" y="256770"/>
                    </a:lnTo>
                    <a:lnTo>
                      <a:pt x="137039" y="294403"/>
                    </a:lnTo>
                    <a:lnTo>
                      <a:pt x="158071" y="332242"/>
                    </a:lnTo>
                    <a:lnTo>
                      <a:pt x="179920" y="370276"/>
                    </a:lnTo>
                    <a:lnTo>
                      <a:pt x="202568" y="408494"/>
                    </a:lnTo>
                    <a:lnTo>
                      <a:pt x="226002" y="446887"/>
                    </a:lnTo>
                    <a:lnTo>
                      <a:pt x="250205" y="485442"/>
                    </a:lnTo>
                    <a:lnTo>
                      <a:pt x="275162" y="524149"/>
                    </a:lnTo>
                    <a:lnTo>
                      <a:pt x="300858" y="562998"/>
                    </a:lnTo>
                    <a:lnTo>
                      <a:pt x="327277" y="601977"/>
                    </a:lnTo>
                    <a:lnTo>
                      <a:pt x="354404" y="641077"/>
                    </a:lnTo>
                    <a:lnTo>
                      <a:pt x="382223" y="680286"/>
                    </a:lnTo>
                    <a:lnTo>
                      <a:pt x="410719" y="719594"/>
                    </a:lnTo>
                    <a:lnTo>
                      <a:pt x="439877" y="758990"/>
                    </a:lnTo>
                    <a:lnTo>
                      <a:pt x="469680" y="798462"/>
                    </a:lnTo>
                    <a:lnTo>
                      <a:pt x="500114" y="838002"/>
                    </a:lnTo>
                    <a:lnTo>
                      <a:pt x="531164" y="877597"/>
                    </a:lnTo>
                    <a:lnTo>
                      <a:pt x="562813" y="917238"/>
                    </a:lnTo>
                    <a:lnTo>
                      <a:pt x="595046" y="956912"/>
                    </a:lnTo>
                    <a:lnTo>
                      <a:pt x="627848" y="996611"/>
                    </a:lnTo>
                    <a:lnTo>
                      <a:pt x="661204" y="1036322"/>
                    </a:lnTo>
                    <a:lnTo>
                      <a:pt x="695098" y="1076036"/>
                    </a:lnTo>
                    <a:lnTo>
                      <a:pt x="729514" y="1115741"/>
                    </a:lnTo>
                    <a:lnTo>
                      <a:pt x="764438" y="1155427"/>
                    </a:lnTo>
                    <a:lnTo>
                      <a:pt x="799853" y="1195083"/>
                    </a:lnTo>
                    <a:lnTo>
                      <a:pt x="835744" y="1234699"/>
                    </a:lnTo>
                    <a:lnTo>
                      <a:pt x="872096" y="1274263"/>
                    </a:lnTo>
                    <a:lnTo>
                      <a:pt x="908894" y="1313765"/>
                    </a:lnTo>
                    <a:lnTo>
                      <a:pt x="946122" y="1353195"/>
                    </a:lnTo>
                    <a:lnTo>
                      <a:pt x="983764" y="1392541"/>
                    </a:lnTo>
                    <a:lnTo>
                      <a:pt x="1021805" y="1431792"/>
                    </a:lnTo>
                    <a:lnTo>
                      <a:pt x="1060230" y="1470939"/>
                    </a:lnTo>
                    <a:lnTo>
                      <a:pt x="1099024" y="1509971"/>
                    </a:lnTo>
                    <a:lnTo>
                      <a:pt x="1138170" y="1548876"/>
                    </a:lnTo>
                    <a:lnTo>
                      <a:pt x="1177653" y="1587644"/>
                    </a:lnTo>
                    <a:lnTo>
                      <a:pt x="1217458" y="1626264"/>
                    </a:lnTo>
                    <a:lnTo>
                      <a:pt x="1257570" y="1664726"/>
                    </a:lnTo>
                    <a:lnTo>
                      <a:pt x="1297973" y="1703018"/>
                    </a:lnTo>
                    <a:lnTo>
                      <a:pt x="1338652" y="1741131"/>
                    </a:lnTo>
                    <a:lnTo>
                      <a:pt x="1379591" y="1779053"/>
                    </a:lnTo>
                    <a:lnTo>
                      <a:pt x="1420775" y="1816774"/>
                    </a:lnTo>
                    <a:lnTo>
                      <a:pt x="1462188" y="1854283"/>
                    </a:lnTo>
                    <a:lnTo>
                      <a:pt x="1503814" y="1891569"/>
                    </a:lnTo>
                    <a:lnTo>
                      <a:pt x="1545640" y="1928622"/>
                    </a:lnTo>
                    <a:lnTo>
                      <a:pt x="1587648" y="1965431"/>
                    </a:lnTo>
                    <a:lnTo>
                      <a:pt x="1629824" y="2001984"/>
                    </a:lnTo>
                    <a:lnTo>
                      <a:pt x="1672153" y="2038272"/>
                    </a:lnTo>
                    <a:lnTo>
                      <a:pt x="1714618" y="2074284"/>
                    </a:lnTo>
                    <a:lnTo>
                      <a:pt x="1757204" y="2110009"/>
                    </a:lnTo>
                    <a:lnTo>
                      <a:pt x="1799896" y="2145436"/>
                    </a:lnTo>
                    <a:lnTo>
                      <a:pt x="1842679" y="2180555"/>
                    </a:lnTo>
                    <a:lnTo>
                      <a:pt x="1885537" y="2215354"/>
                    </a:lnTo>
                    <a:lnTo>
                      <a:pt x="1928454" y="2249824"/>
                    </a:lnTo>
                    <a:lnTo>
                      <a:pt x="1971415" y="2283953"/>
                    </a:lnTo>
                    <a:lnTo>
                      <a:pt x="2014406" y="2317731"/>
                    </a:lnTo>
                    <a:lnTo>
                      <a:pt x="2057409" y="2351147"/>
                    </a:lnTo>
                    <a:lnTo>
                      <a:pt x="2100410" y="2384190"/>
                    </a:lnTo>
                    <a:lnTo>
                      <a:pt x="2143394" y="2416849"/>
                    </a:lnTo>
                    <a:lnTo>
                      <a:pt x="2186345" y="2449115"/>
                    </a:lnTo>
                    <a:lnTo>
                      <a:pt x="2229247" y="2480976"/>
                    </a:lnTo>
                    <a:lnTo>
                      <a:pt x="2272086" y="2512421"/>
                    </a:lnTo>
                    <a:lnTo>
                      <a:pt x="2314845" y="2543440"/>
                    </a:lnTo>
                    <a:lnTo>
                      <a:pt x="2357509" y="2574021"/>
                    </a:lnTo>
                    <a:lnTo>
                      <a:pt x="2400063" y="2604156"/>
                    </a:lnTo>
                    <a:lnTo>
                      <a:pt x="2442492" y="2633831"/>
                    </a:lnTo>
                    <a:lnTo>
                      <a:pt x="2484779" y="2663038"/>
                    </a:lnTo>
                    <a:lnTo>
                      <a:pt x="2526911" y="2691765"/>
                    </a:lnTo>
                    <a:lnTo>
                      <a:pt x="2568870" y="2720001"/>
                    </a:lnTo>
                    <a:lnTo>
                      <a:pt x="2610642" y="2747736"/>
                    </a:lnTo>
                    <a:lnTo>
                      <a:pt x="2652211" y="2774959"/>
                    </a:lnTo>
                    <a:lnTo>
                      <a:pt x="2693562" y="2801659"/>
                    </a:lnTo>
                    <a:lnTo>
                      <a:pt x="2734679" y="2827826"/>
                    </a:lnTo>
                    <a:lnTo>
                      <a:pt x="2775547" y="2853449"/>
                    </a:lnTo>
                    <a:lnTo>
                      <a:pt x="2816151" y="2878517"/>
                    </a:lnTo>
                    <a:lnTo>
                      <a:pt x="2856474" y="2903019"/>
                    </a:lnTo>
                    <a:lnTo>
                      <a:pt x="2896503" y="2926945"/>
                    </a:lnTo>
                    <a:lnTo>
                      <a:pt x="2936220" y="2950284"/>
                    </a:lnTo>
                    <a:lnTo>
                      <a:pt x="2975612" y="2973026"/>
                    </a:lnTo>
                    <a:lnTo>
                      <a:pt x="3014661" y="2995159"/>
                    </a:lnTo>
                    <a:lnTo>
                      <a:pt x="3053354" y="3016673"/>
                    </a:lnTo>
                    <a:lnTo>
                      <a:pt x="3091674" y="3037557"/>
                    </a:lnTo>
                    <a:lnTo>
                      <a:pt x="3129606" y="3057801"/>
                    </a:lnTo>
                    <a:lnTo>
                      <a:pt x="3167135" y="3077393"/>
                    </a:lnTo>
                    <a:lnTo>
                      <a:pt x="3204245" y="3096323"/>
                    </a:lnTo>
                    <a:lnTo>
                      <a:pt x="3240920" y="3114581"/>
                    </a:lnTo>
                    <a:lnTo>
                      <a:pt x="3277146" y="3132155"/>
                    </a:lnTo>
                    <a:lnTo>
                      <a:pt x="3312907" y="3149035"/>
                    </a:lnTo>
                    <a:lnTo>
                      <a:pt x="3348187" y="3165211"/>
                    </a:lnTo>
                    <a:lnTo>
                      <a:pt x="3417244" y="3195404"/>
                    </a:lnTo>
                    <a:lnTo>
                      <a:pt x="3484194" y="3222650"/>
                    </a:lnTo>
                    <a:lnTo>
                      <a:pt x="3539087" y="3243528"/>
                    </a:lnTo>
                    <a:lnTo>
                      <a:pt x="3595310" y="3263769"/>
                    </a:lnTo>
                    <a:lnTo>
                      <a:pt x="3652872" y="3283384"/>
                    </a:lnTo>
                    <a:lnTo>
                      <a:pt x="3711787" y="3302382"/>
                    </a:lnTo>
                    <a:lnTo>
                      <a:pt x="3772066" y="3320773"/>
                    </a:lnTo>
                    <a:lnTo>
                      <a:pt x="3833720" y="3338568"/>
                    </a:lnTo>
                    <a:lnTo>
                      <a:pt x="3896762" y="3355776"/>
                    </a:lnTo>
                    <a:lnTo>
                      <a:pt x="3961203" y="3372407"/>
                    </a:lnTo>
                    <a:lnTo>
                      <a:pt x="4027054" y="3388471"/>
                    </a:lnTo>
                    <a:lnTo>
                      <a:pt x="4094329" y="3403978"/>
                    </a:lnTo>
                    <a:lnTo>
                      <a:pt x="4163038" y="3418939"/>
                    </a:lnTo>
                    <a:lnTo>
                      <a:pt x="4233193" y="3433362"/>
                    </a:lnTo>
                    <a:lnTo>
                      <a:pt x="4304806" y="3447259"/>
                    </a:lnTo>
                    <a:lnTo>
                      <a:pt x="4377889" y="3460639"/>
                    </a:lnTo>
                    <a:lnTo>
                      <a:pt x="4452453" y="3473512"/>
                    </a:lnTo>
                    <a:lnTo>
                      <a:pt x="4490295" y="3479761"/>
                    </a:lnTo>
                    <a:lnTo>
                      <a:pt x="4528511" y="3485887"/>
                    </a:lnTo>
                    <a:lnTo>
                      <a:pt x="4567103" y="3491892"/>
                    </a:lnTo>
                    <a:lnTo>
                      <a:pt x="4606073" y="3497776"/>
                    </a:lnTo>
                    <a:lnTo>
                      <a:pt x="4645423" y="3503541"/>
                    </a:lnTo>
                    <a:lnTo>
                      <a:pt x="4685153" y="3509188"/>
                    </a:lnTo>
                    <a:lnTo>
                      <a:pt x="4725265" y="3514718"/>
                    </a:lnTo>
                    <a:lnTo>
                      <a:pt x="4765760" y="3520132"/>
                    </a:lnTo>
                    <a:lnTo>
                      <a:pt x="4806641" y="3525433"/>
                    </a:lnTo>
                    <a:lnTo>
                      <a:pt x="4847908" y="3530620"/>
                    </a:lnTo>
                    <a:lnTo>
                      <a:pt x="4889564" y="3535695"/>
                    </a:lnTo>
                    <a:lnTo>
                      <a:pt x="4931609" y="3540660"/>
                    </a:lnTo>
                    <a:lnTo>
                      <a:pt x="4974044" y="3545516"/>
                    </a:lnTo>
                    <a:lnTo>
                      <a:pt x="5016872" y="3550264"/>
                    </a:lnTo>
                    <a:lnTo>
                      <a:pt x="5060094" y="3554904"/>
                    </a:lnTo>
                    <a:lnTo>
                      <a:pt x="5103712" y="3559440"/>
                    </a:lnTo>
                    <a:lnTo>
                      <a:pt x="5147726" y="3563871"/>
                    </a:lnTo>
                    <a:lnTo>
                      <a:pt x="5192139" y="3568198"/>
                    </a:lnTo>
                    <a:lnTo>
                      <a:pt x="5236951" y="3572424"/>
                    </a:lnTo>
                    <a:lnTo>
                      <a:pt x="5282164" y="3576550"/>
                    </a:lnTo>
                    <a:lnTo>
                      <a:pt x="5327781" y="3580576"/>
                    </a:lnTo>
                    <a:lnTo>
                      <a:pt x="5373801" y="3584504"/>
                    </a:lnTo>
                    <a:lnTo>
                      <a:pt x="5420227" y="3588336"/>
                    </a:lnTo>
                    <a:lnTo>
                      <a:pt x="5467060" y="3592071"/>
                    </a:lnTo>
                    <a:lnTo>
                      <a:pt x="5514302" y="3595713"/>
                    </a:lnTo>
                    <a:lnTo>
                      <a:pt x="5561954" y="3599261"/>
                    </a:lnTo>
                    <a:lnTo>
                      <a:pt x="5610017" y="3602718"/>
                    </a:lnTo>
                    <a:lnTo>
                      <a:pt x="5658494" y="3606083"/>
                    </a:lnTo>
                    <a:lnTo>
                      <a:pt x="5707384" y="3609360"/>
                    </a:lnTo>
                    <a:lnTo>
                      <a:pt x="5756691" y="3612548"/>
                    </a:lnTo>
                    <a:lnTo>
                      <a:pt x="5806415" y="3615650"/>
                    </a:lnTo>
                    <a:lnTo>
                      <a:pt x="5856558" y="3618666"/>
                    </a:lnTo>
                    <a:lnTo>
                      <a:pt x="5907122" y="3621598"/>
                    </a:lnTo>
                    <a:lnTo>
                      <a:pt x="5958107" y="3624446"/>
                    </a:lnTo>
                    <a:lnTo>
                      <a:pt x="6009515" y="3627213"/>
                    </a:lnTo>
                    <a:lnTo>
                      <a:pt x="6061349" y="3629899"/>
                    </a:lnTo>
                    <a:lnTo>
                      <a:pt x="6113608" y="3632506"/>
                    </a:lnTo>
                    <a:lnTo>
                      <a:pt x="6166295" y="3635034"/>
                    </a:lnTo>
                    <a:lnTo>
                      <a:pt x="6219412" y="3637486"/>
                    </a:lnTo>
                    <a:lnTo>
                      <a:pt x="6272958" y="3639862"/>
                    </a:lnTo>
                    <a:lnTo>
                      <a:pt x="6326938" y="3642163"/>
                    </a:lnTo>
                    <a:lnTo>
                      <a:pt x="6381350" y="3644392"/>
                    </a:lnTo>
                    <a:lnTo>
                      <a:pt x="6436198" y="3646549"/>
                    </a:lnTo>
                    <a:lnTo>
                      <a:pt x="6491482" y="3648635"/>
                    </a:lnTo>
                    <a:lnTo>
                      <a:pt x="6547204" y="3650651"/>
                    </a:lnTo>
                    <a:lnTo>
                      <a:pt x="6603366" y="3652600"/>
                    </a:lnTo>
                    <a:lnTo>
                      <a:pt x="6659968" y="3654481"/>
                    </a:lnTo>
                    <a:lnTo>
                      <a:pt x="6717013" y="3656297"/>
                    </a:lnTo>
                    <a:lnTo>
                      <a:pt x="6774502" y="3658049"/>
                    </a:lnTo>
                    <a:lnTo>
                      <a:pt x="6832436" y="3659737"/>
                    </a:lnTo>
                    <a:lnTo>
                      <a:pt x="6890817" y="3661363"/>
                    </a:lnTo>
                    <a:lnTo>
                      <a:pt x="6949646" y="3662929"/>
                    </a:lnTo>
                    <a:lnTo>
                      <a:pt x="7008925" y="3664435"/>
                    </a:lnTo>
                    <a:lnTo>
                      <a:pt x="7068655" y="3665883"/>
                    </a:lnTo>
                    <a:lnTo>
                      <a:pt x="7128838" y="3667275"/>
                    </a:lnTo>
                    <a:lnTo>
                      <a:pt x="7189475" y="3668610"/>
                    </a:lnTo>
                    <a:lnTo>
                      <a:pt x="7250568" y="3669891"/>
                    </a:lnTo>
                    <a:lnTo>
                      <a:pt x="7312118" y="3671119"/>
                    </a:lnTo>
                    <a:lnTo>
                      <a:pt x="7374126" y="3672295"/>
                    </a:lnTo>
                    <a:lnTo>
                      <a:pt x="7436594" y="3673420"/>
                    </a:lnTo>
                    <a:lnTo>
                      <a:pt x="7499524" y="3674496"/>
                    </a:lnTo>
                    <a:lnTo>
                      <a:pt x="7562917" y="3675524"/>
                    </a:lnTo>
                    <a:lnTo>
                      <a:pt x="7626774" y="3676504"/>
                    </a:lnTo>
                    <a:lnTo>
                      <a:pt x="7691097" y="3677439"/>
                    </a:lnTo>
                    <a:lnTo>
                      <a:pt x="7755888" y="3678330"/>
                    </a:lnTo>
                    <a:lnTo>
                      <a:pt x="7821147" y="3679177"/>
                    </a:lnTo>
                    <a:lnTo>
                      <a:pt x="7886877" y="3679982"/>
                    </a:lnTo>
                    <a:lnTo>
                      <a:pt x="7953078" y="3680747"/>
                    </a:lnTo>
                    <a:lnTo>
                      <a:pt x="8019753" y="3681472"/>
                    </a:lnTo>
                    <a:lnTo>
                      <a:pt x="8086902" y="3682159"/>
                    </a:lnTo>
                    <a:lnTo>
                      <a:pt x="8154528" y="3682809"/>
                    </a:lnTo>
                    <a:lnTo>
                      <a:pt x="8222631" y="3683423"/>
                    </a:lnTo>
                    <a:lnTo>
                      <a:pt x="8291214" y="3684003"/>
                    </a:lnTo>
                    <a:lnTo>
                      <a:pt x="8360277" y="3684549"/>
                    </a:lnTo>
                    <a:lnTo>
                      <a:pt x="8429822" y="3685063"/>
                    </a:lnTo>
                    <a:lnTo>
                      <a:pt x="8499851" y="3685547"/>
                    </a:lnTo>
                    <a:lnTo>
                      <a:pt x="8570364" y="3686001"/>
                    </a:lnTo>
                    <a:lnTo>
                      <a:pt x="8641364" y="3686427"/>
                    </a:lnTo>
                    <a:lnTo>
                      <a:pt x="8712853" y="3686826"/>
                    </a:lnTo>
                    <a:lnTo>
                      <a:pt x="8784830" y="3687199"/>
                    </a:lnTo>
                    <a:lnTo>
                      <a:pt x="8857299" y="3687548"/>
                    </a:lnTo>
                    <a:lnTo>
                      <a:pt x="8930260" y="3687873"/>
                    </a:lnTo>
                    <a:lnTo>
                      <a:pt x="9003714" y="3688176"/>
                    </a:lnTo>
                    <a:lnTo>
                      <a:pt x="9077664" y="3688459"/>
                    </a:lnTo>
                    <a:lnTo>
                      <a:pt x="9152111" y="3688722"/>
                    </a:lnTo>
                    <a:lnTo>
                      <a:pt x="9227056" y="3688967"/>
                    </a:lnTo>
                    <a:lnTo>
                      <a:pt x="9302501" y="3689194"/>
                    </a:lnTo>
                    <a:lnTo>
                      <a:pt x="9378447" y="3689406"/>
                    </a:lnTo>
                    <a:lnTo>
                      <a:pt x="9454896" y="3689604"/>
                    </a:lnTo>
                  </a:path>
                </a:pathLst>
              </a:custGeom>
              <a:ln w="19050">
                <a:solidFill>
                  <a:srgbClr val="00ACE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18" name="object 47">
                <a:extLst>
                  <a:ext uri="{FF2B5EF4-FFF2-40B4-BE49-F238E27FC236}">
                    <a16:creationId xmlns:a16="http://schemas.microsoft.com/office/drawing/2014/main" id="{844B70CE-EF9B-4795-D44E-86C2BCAD6642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2813304" y="2555747"/>
                <a:ext cx="1543811" cy="409955"/>
              </a:xfrm>
              <a:prstGeom prst="rect">
                <a:avLst/>
              </a:prstGeom>
            </p:spPr>
          </p:pic>
          <p:pic>
            <p:nvPicPr>
              <p:cNvPr id="119" name="object 48">
                <a:extLst>
                  <a:ext uri="{FF2B5EF4-FFF2-40B4-BE49-F238E27FC236}">
                    <a16:creationId xmlns:a16="http://schemas.microsoft.com/office/drawing/2014/main" id="{77A3BBC9-C2C8-0948-0A63-12E7F58FE53B}"/>
                  </a:ext>
                </a:extLst>
              </p:cNvPr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5178551" y="3840480"/>
                <a:ext cx="1016507" cy="248411"/>
              </a:xfrm>
              <a:prstGeom prst="rect">
                <a:avLst/>
              </a:prstGeom>
            </p:spPr>
          </p:pic>
          <p:pic>
            <p:nvPicPr>
              <p:cNvPr id="120" name="object 49">
                <a:extLst>
                  <a:ext uri="{FF2B5EF4-FFF2-40B4-BE49-F238E27FC236}">
                    <a16:creationId xmlns:a16="http://schemas.microsoft.com/office/drawing/2014/main" id="{1F1A7679-3803-EBAD-AC9B-46BB883201F4}"/>
                  </a:ext>
                </a:extLst>
              </p:cNvPr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7970519" y="2168651"/>
                <a:ext cx="1118615" cy="233171"/>
              </a:xfrm>
              <a:prstGeom prst="rect">
                <a:avLst/>
              </a:prstGeom>
            </p:spPr>
          </p:pic>
          <p:sp>
            <p:nvSpPr>
              <p:cNvPr id="121" name="object 50">
                <a:extLst>
                  <a:ext uri="{FF2B5EF4-FFF2-40B4-BE49-F238E27FC236}">
                    <a16:creationId xmlns:a16="http://schemas.microsoft.com/office/drawing/2014/main" id="{3D2C3C1B-FAED-0C3C-43DE-DB62C53AE16F}"/>
                  </a:ext>
                </a:extLst>
              </p:cNvPr>
              <p:cNvSpPr/>
              <p:nvPr/>
            </p:nvSpPr>
            <p:spPr>
              <a:xfrm>
                <a:off x="1147572" y="6050280"/>
                <a:ext cx="97091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9709150">
                    <a:moveTo>
                      <a:pt x="0" y="0"/>
                    </a:moveTo>
                    <a:lnTo>
                      <a:pt x="9708857" y="0"/>
                    </a:lnTo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22" name="object 52">
              <a:extLst>
                <a:ext uri="{FF2B5EF4-FFF2-40B4-BE49-F238E27FC236}">
                  <a16:creationId xmlns:a16="http://schemas.microsoft.com/office/drawing/2014/main" id="{AF0D3EB5-3AB8-6802-4FD9-2E1F7ED730D4}"/>
                </a:ext>
              </a:extLst>
            </p:cNvPr>
            <p:cNvSpPr txBox="1"/>
            <p:nvPr/>
          </p:nvSpPr>
          <p:spPr>
            <a:xfrm>
              <a:off x="10842722" y="5984905"/>
              <a:ext cx="730679" cy="15569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dirty="0">
                  <a:latin typeface="Tahoma"/>
                  <a:cs typeface="Tahoma"/>
                </a:rPr>
                <a:t>Д</a:t>
              </a:r>
              <a:r>
                <a:rPr sz="800" spc="-5" dirty="0">
                  <a:latin typeface="Tahoma"/>
                  <a:cs typeface="Tahoma"/>
                </a:rPr>
                <a:t>ал</a:t>
              </a:r>
              <a:r>
                <a:rPr sz="800" spc="5" dirty="0">
                  <a:latin typeface="Tahoma"/>
                  <a:cs typeface="Tahoma"/>
                </a:rPr>
                <a:t>ь</a:t>
              </a:r>
              <a:r>
                <a:rPr sz="800" dirty="0">
                  <a:latin typeface="Tahoma"/>
                  <a:cs typeface="Tahoma"/>
                </a:rPr>
                <a:t>н</a:t>
              </a:r>
              <a:r>
                <a:rPr sz="800" spc="-5" dirty="0">
                  <a:latin typeface="Tahoma"/>
                  <a:cs typeface="Tahoma"/>
                </a:rPr>
                <a:t>о</a:t>
              </a:r>
              <a:r>
                <a:rPr sz="800" dirty="0">
                  <a:latin typeface="Tahoma"/>
                  <a:cs typeface="Tahoma"/>
                </a:rPr>
                <a:t>с</a:t>
              </a:r>
              <a:r>
                <a:rPr sz="800" spc="-5" dirty="0">
                  <a:latin typeface="Tahoma"/>
                  <a:cs typeface="Tahoma"/>
                </a:rPr>
                <a:t>т</a:t>
              </a:r>
              <a:r>
                <a:rPr sz="800" dirty="0">
                  <a:latin typeface="Tahoma"/>
                  <a:cs typeface="Tahoma"/>
                </a:rPr>
                <a:t>ь</a:t>
              </a:r>
            </a:p>
          </p:txBody>
        </p:sp>
        <p:sp>
          <p:nvSpPr>
            <p:cNvPr id="123" name="object 53">
              <a:extLst>
                <a:ext uri="{FF2B5EF4-FFF2-40B4-BE49-F238E27FC236}">
                  <a16:creationId xmlns:a16="http://schemas.microsoft.com/office/drawing/2014/main" id="{D9F3DE4C-B342-A460-94DD-39644076B7B6}"/>
                </a:ext>
              </a:extLst>
            </p:cNvPr>
            <p:cNvSpPr txBox="1"/>
            <p:nvPr/>
          </p:nvSpPr>
          <p:spPr>
            <a:xfrm>
              <a:off x="10601143" y="6122936"/>
              <a:ext cx="962607" cy="15082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aseline="-38194" dirty="0">
                  <a:latin typeface="Tahoma"/>
                  <a:cs typeface="Tahoma"/>
                </a:rPr>
                <a:t>500</a:t>
              </a:r>
              <a:r>
                <a:rPr sz="1200" spc="419" baseline="-38194" dirty="0">
                  <a:latin typeface="Tahoma"/>
                  <a:cs typeface="Tahoma"/>
                </a:rPr>
                <a:t> </a:t>
              </a:r>
              <a:r>
                <a:rPr sz="800" spc="-5" dirty="0">
                  <a:latin typeface="Tahoma"/>
                  <a:cs typeface="Tahoma"/>
                </a:rPr>
                <a:t>полёта </a:t>
              </a:r>
              <a:r>
                <a:rPr sz="800" dirty="0">
                  <a:latin typeface="Tahoma"/>
                  <a:cs typeface="Tahoma"/>
                </a:rPr>
                <a:t>(км)</a:t>
              </a:r>
            </a:p>
          </p:txBody>
        </p:sp>
        <p:grpSp>
          <p:nvGrpSpPr>
            <p:cNvPr id="124" name="object 54">
              <a:extLst>
                <a:ext uri="{FF2B5EF4-FFF2-40B4-BE49-F238E27FC236}">
                  <a16:creationId xmlns:a16="http://schemas.microsoft.com/office/drawing/2014/main" id="{D878C883-8B08-6D56-DE80-DEE08EF3F576}"/>
                </a:ext>
              </a:extLst>
            </p:cNvPr>
            <p:cNvGrpSpPr/>
            <p:nvPr/>
          </p:nvGrpSpPr>
          <p:grpSpPr>
            <a:xfrm>
              <a:off x="1069932" y="1556651"/>
              <a:ext cx="9716135" cy="4572000"/>
              <a:chOff x="1142809" y="1478280"/>
              <a:chExt cx="9716135" cy="4572000"/>
            </a:xfrm>
          </p:grpSpPr>
          <p:sp>
            <p:nvSpPr>
              <p:cNvPr id="125" name="object 55">
                <a:extLst>
                  <a:ext uri="{FF2B5EF4-FFF2-40B4-BE49-F238E27FC236}">
                    <a16:creationId xmlns:a16="http://schemas.microsoft.com/office/drawing/2014/main" id="{F5AAF160-E838-BE6E-18DB-9B5AE5FAD5FF}"/>
                  </a:ext>
                </a:extLst>
              </p:cNvPr>
              <p:cNvSpPr/>
              <p:nvPr/>
            </p:nvSpPr>
            <p:spPr>
              <a:xfrm>
                <a:off x="10853928" y="5978650"/>
                <a:ext cx="0" cy="70485"/>
              </a:xfrm>
              <a:custGeom>
                <a:avLst/>
                <a:gdLst/>
                <a:ahLst/>
                <a:cxnLst/>
                <a:rect l="l" t="t" r="r" b="b"/>
                <a:pathLst>
                  <a:path h="70485">
                    <a:moveTo>
                      <a:pt x="0" y="0"/>
                    </a:moveTo>
                    <a:lnTo>
                      <a:pt x="0" y="69964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6" name="object 56">
                <a:extLst>
                  <a:ext uri="{FF2B5EF4-FFF2-40B4-BE49-F238E27FC236}">
                    <a16:creationId xmlns:a16="http://schemas.microsoft.com/office/drawing/2014/main" id="{1703E040-8A0C-5686-67A2-A254EF8A621C}"/>
                  </a:ext>
                </a:extLst>
              </p:cNvPr>
              <p:cNvSpPr/>
              <p:nvPr/>
            </p:nvSpPr>
            <p:spPr>
              <a:xfrm>
                <a:off x="4090416" y="5978650"/>
                <a:ext cx="0" cy="70485"/>
              </a:xfrm>
              <a:custGeom>
                <a:avLst/>
                <a:gdLst/>
                <a:ahLst/>
                <a:cxnLst/>
                <a:rect l="l" t="t" r="r" b="b"/>
                <a:pathLst>
                  <a:path h="70485">
                    <a:moveTo>
                      <a:pt x="0" y="0"/>
                    </a:moveTo>
                    <a:lnTo>
                      <a:pt x="0" y="69964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7" name="object 57">
                <a:extLst>
                  <a:ext uri="{FF2B5EF4-FFF2-40B4-BE49-F238E27FC236}">
                    <a16:creationId xmlns:a16="http://schemas.microsoft.com/office/drawing/2014/main" id="{36E91616-EA0B-5D4A-E250-71435E87CD0E}"/>
                  </a:ext>
                </a:extLst>
              </p:cNvPr>
              <p:cNvSpPr/>
              <p:nvPr/>
            </p:nvSpPr>
            <p:spPr>
              <a:xfrm>
                <a:off x="5465063" y="5978650"/>
                <a:ext cx="0" cy="70485"/>
              </a:xfrm>
              <a:custGeom>
                <a:avLst/>
                <a:gdLst/>
                <a:ahLst/>
                <a:cxnLst/>
                <a:rect l="l" t="t" r="r" b="b"/>
                <a:pathLst>
                  <a:path h="70485">
                    <a:moveTo>
                      <a:pt x="0" y="0"/>
                    </a:moveTo>
                    <a:lnTo>
                      <a:pt x="0" y="69964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8" name="object 58">
                <a:extLst>
                  <a:ext uri="{FF2B5EF4-FFF2-40B4-BE49-F238E27FC236}">
                    <a16:creationId xmlns:a16="http://schemas.microsoft.com/office/drawing/2014/main" id="{69EE0949-5CDA-DFC8-3401-836457AF3A56}"/>
                  </a:ext>
                </a:extLst>
              </p:cNvPr>
              <p:cNvSpPr/>
              <p:nvPr/>
            </p:nvSpPr>
            <p:spPr>
              <a:xfrm>
                <a:off x="6816853" y="5978650"/>
                <a:ext cx="0" cy="70485"/>
              </a:xfrm>
              <a:custGeom>
                <a:avLst/>
                <a:gdLst/>
                <a:ahLst/>
                <a:cxnLst/>
                <a:rect l="l" t="t" r="r" b="b"/>
                <a:pathLst>
                  <a:path h="70485">
                    <a:moveTo>
                      <a:pt x="0" y="0"/>
                    </a:moveTo>
                    <a:lnTo>
                      <a:pt x="0" y="69964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" name="object 59">
                <a:extLst>
                  <a:ext uri="{FF2B5EF4-FFF2-40B4-BE49-F238E27FC236}">
                    <a16:creationId xmlns:a16="http://schemas.microsoft.com/office/drawing/2014/main" id="{DED955EC-50A7-E975-B2E6-5D56B3BAE196}"/>
                  </a:ext>
                </a:extLst>
              </p:cNvPr>
              <p:cNvSpPr/>
              <p:nvPr/>
            </p:nvSpPr>
            <p:spPr>
              <a:xfrm>
                <a:off x="1147572" y="1478280"/>
                <a:ext cx="0" cy="4572000"/>
              </a:xfrm>
              <a:custGeom>
                <a:avLst/>
                <a:gdLst/>
                <a:ahLst/>
                <a:cxnLst/>
                <a:rect l="l" t="t" r="r" b="b"/>
                <a:pathLst>
                  <a:path h="4572000">
                    <a:moveTo>
                      <a:pt x="0" y="0"/>
                    </a:moveTo>
                    <a:lnTo>
                      <a:pt x="0" y="4571504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" name="object 60">
                <a:extLst>
                  <a:ext uri="{FF2B5EF4-FFF2-40B4-BE49-F238E27FC236}">
                    <a16:creationId xmlns:a16="http://schemas.microsoft.com/office/drawing/2014/main" id="{867C8FBF-FB73-3540-87E1-FEF13AC2442B}"/>
                  </a:ext>
                </a:extLst>
              </p:cNvPr>
              <p:cNvSpPr/>
              <p:nvPr/>
            </p:nvSpPr>
            <p:spPr>
              <a:xfrm>
                <a:off x="1147572" y="1484376"/>
                <a:ext cx="704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0484">
                    <a:moveTo>
                      <a:pt x="0" y="0"/>
                    </a:moveTo>
                    <a:lnTo>
                      <a:pt x="69964" y="0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" name="object 61">
                <a:extLst>
                  <a:ext uri="{FF2B5EF4-FFF2-40B4-BE49-F238E27FC236}">
                    <a16:creationId xmlns:a16="http://schemas.microsoft.com/office/drawing/2014/main" id="{0E105329-45A5-0286-5C20-6F93F43881BD}"/>
                  </a:ext>
                </a:extLst>
              </p:cNvPr>
              <p:cNvSpPr/>
              <p:nvPr/>
            </p:nvSpPr>
            <p:spPr>
              <a:xfrm>
                <a:off x="1147572" y="2470404"/>
                <a:ext cx="704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0484">
                    <a:moveTo>
                      <a:pt x="0" y="0"/>
                    </a:moveTo>
                    <a:lnTo>
                      <a:pt x="69964" y="0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" name="object 62">
                <a:extLst>
                  <a:ext uri="{FF2B5EF4-FFF2-40B4-BE49-F238E27FC236}">
                    <a16:creationId xmlns:a16="http://schemas.microsoft.com/office/drawing/2014/main" id="{B7A17DA8-651B-524F-C732-9C99B9DB90B8}"/>
                  </a:ext>
                </a:extLst>
              </p:cNvPr>
              <p:cNvSpPr/>
              <p:nvPr/>
            </p:nvSpPr>
            <p:spPr>
              <a:xfrm>
                <a:off x="1147572" y="3279647"/>
                <a:ext cx="704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0484">
                    <a:moveTo>
                      <a:pt x="0" y="0"/>
                    </a:moveTo>
                    <a:lnTo>
                      <a:pt x="69964" y="0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" name="object 63">
                <a:extLst>
                  <a:ext uri="{FF2B5EF4-FFF2-40B4-BE49-F238E27FC236}">
                    <a16:creationId xmlns:a16="http://schemas.microsoft.com/office/drawing/2014/main" id="{6AECDD18-41B9-26AF-A80C-C0274C3A2E35}"/>
                  </a:ext>
                </a:extLst>
              </p:cNvPr>
              <p:cNvSpPr/>
              <p:nvPr/>
            </p:nvSpPr>
            <p:spPr>
              <a:xfrm>
                <a:off x="1147572" y="4030980"/>
                <a:ext cx="704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0484">
                    <a:moveTo>
                      <a:pt x="0" y="0"/>
                    </a:moveTo>
                    <a:lnTo>
                      <a:pt x="69964" y="0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" name="object 64">
                <a:extLst>
                  <a:ext uri="{FF2B5EF4-FFF2-40B4-BE49-F238E27FC236}">
                    <a16:creationId xmlns:a16="http://schemas.microsoft.com/office/drawing/2014/main" id="{7E834978-78AD-F986-81C6-A9AFE6A7802B}"/>
                  </a:ext>
                </a:extLst>
              </p:cNvPr>
              <p:cNvSpPr/>
              <p:nvPr/>
            </p:nvSpPr>
            <p:spPr>
              <a:xfrm>
                <a:off x="1147572" y="5204459"/>
                <a:ext cx="704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0484">
                    <a:moveTo>
                      <a:pt x="0" y="0"/>
                    </a:moveTo>
                    <a:lnTo>
                      <a:pt x="69964" y="0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" name="object 65">
                <a:extLst>
                  <a:ext uri="{FF2B5EF4-FFF2-40B4-BE49-F238E27FC236}">
                    <a16:creationId xmlns:a16="http://schemas.microsoft.com/office/drawing/2014/main" id="{75D5D8F3-1D3B-6557-4F4C-D00416EB37FB}"/>
                  </a:ext>
                </a:extLst>
              </p:cNvPr>
              <p:cNvSpPr/>
              <p:nvPr/>
            </p:nvSpPr>
            <p:spPr>
              <a:xfrm>
                <a:off x="1147572" y="1478280"/>
                <a:ext cx="0" cy="4572000"/>
              </a:xfrm>
              <a:custGeom>
                <a:avLst/>
                <a:gdLst/>
                <a:ahLst/>
                <a:cxnLst/>
                <a:rect l="l" t="t" r="r" b="b"/>
                <a:pathLst>
                  <a:path h="4572000">
                    <a:moveTo>
                      <a:pt x="0" y="0"/>
                    </a:moveTo>
                    <a:lnTo>
                      <a:pt x="0" y="4571504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" name="object 66">
                <a:extLst>
                  <a:ext uri="{FF2B5EF4-FFF2-40B4-BE49-F238E27FC236}">
                    <a16:creationId xmlns:a16="http://schemas.microsoft.com/office/drawing/2014/main" id="{F45F776C-4B25-8E1C-2C7B-5D2D524D3ED5}"/>
                  </a:ext>
                </a:extLst>
              </p:cNvPr>
              <p:cNvSpPr/>
              <p:nvPr/>
            </p:nvSpPr>
            <p:spPr>
              <a:xfrm>
                <a:off x="1147572" y="1484376"/>
                <a:ext cx="704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0484">
                    <a:moveTo>
                      <a:pt x="0" y="0"/>
                    </a:moveTo>
                    <a:lnTo>
                      <a:pt x="69964" y="0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37" name="object 67">
              <a:extLst>
                <a:ext uri="{FF2B5EF4-FFF2-40B4-BE49-F238E27FC236}">
                  <a16:creationId xmlns:a16="http://schemas.microsoft.com/office/drawing/2014/main" id="{F2F9E14C-553B-AAC7-A37D-8A649C487DE6}"/>
                </a:ext>
              </a:extLst>
            </p:cNvPr>
            <p:cNvSpPr txBox="1"/>
            <p:nvPr/>
          </p:nvSpPr>
          <p:spPr>
            <a:xfrm>
              <a:off x="5295692" y="6186563"/>
              <a:ext cx="317472" cy="172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spc="5" dirty="0">
                  <a:latin typeface="Tahoma"/>
                  <a:cs typeface="Tahoma"/>
                </a:rPr>
                <a:t>1</a:t>
              </a:r>
              <a:r>
                <a:rPr sz="800" dirty="0">
                  <a:latin typeface="Tahoma"/>
                  <a:cs typeface="Tahoma"/>
                </a:rPr>
                <a:t>20</a:t>
              </a:r>
            </a:p>
          </p:txBody>
        </p:sp>
        <p:sp>
          <p:nvSpPr>
            <p:cNvPr id="138" name="object 68">
              <a:extLst>
                <a:ext uri="{FF2B5EF4-FFF2-40B4-BE49-F238E27FC236}">
                  <a16:creationId xmlns:a16="http://schemas.microsoft.com/office/drawing/2014/main" id="{EFD0A54C-CC73-02A1-2D97-CC15B0A07591}"/>
                </a:ext>
              </a:extLst>
            </p:cNvPr>
            <p:cNvSpPr txBox="1"/>
            <p:nvPr/>
          </p:nvSpPr>
          <p:spPr>
            <a:xfrm>
              <a:off x="6645380" y="6186563"/>
              <a:ext cx="404697" cy="17224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dirty="0">
                  <a:latin typeface="Tahoma"/>
                  <a:cs typeface="Tahoma"/>
                </a:rPr>
                <a:t>200</a:t>
              </a:r>
            </a:p>
          </p:txBody>
        </p:sp>
        <p:sp>
          <p:nvSpPr>
            <p:cNvPr id="139" name="object 69">
              <a:extLst>
                <a:ext uri="{FF2B5EF4-FFF2-40B4-BE49-F238E27FC236}">
                  <a16:creationId xmlns:a16="http://schemas.microsoft.com/office/drawing/2014/main" id="{D2FCB0BF-CC16-D68C-D74E-8EBE171CD027}"/>
                </a:ext>
              </a:extLst>
            </p:cNvPr>
            <p:cNvSpPr txBox="1"/>
            <p:nvPr/>
          </p:nvSpPr>
          <p:spPr>
            <a:xfrm>
              <a:off x="3947178" y="6186563"/>
              <a:ext cx="232712" cy="17224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800" dirty="0">
                  <a:latin typeface="Tahoma"/>
                  <a:cs typeface="Tahoma"/>
                </a:rPr>
                <a:t>70</a:t>
              </a:r>
              <a:endParaRPr sz="800">
                <a:latin typeface="Tahoma"/>
                <a:cs typeface="Tahoma"/>
              </a:endParaRPr>
            </a:p>
          </p:txBody>
        </p:sp>
        <p:sp>
          <p:nvSpPr>
            <p:cNvPr id="140" name="object 70">
              <a:extLst>
                <a:ext uri="{FF2B5EF4-FFF2-40B4-BE49-F238E27FC236}">
                  <a16:creationId xmlns:a16="http://schemas.microsoft.com/office/drawing/2014/main" id="{CC9A6EB2-D676-9A2E-D59E-45A2207A6BCE}"/>
                </a:ext>
              </a:extLst>
            </p:cNvPr>
            <p:cNvSpPr txBox="1"/>
            <p:nvPr/>
          </p:nvSpPr>
          <p:spPr>
            <a:xfrm>
              <a:off x="926592" y="5207548"/>
              <a:ext cx="81280" cy="17224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800" dirty="0">
                  <a:latin typeface="Tahoma"/>
                  <a:cs typeface="Tahoma"/>
                </a:rPr>
                <a:t>5</a:t>
              </a:r>
              <a:endParaRPr sz="800">
                <a:latin typeface="Tahoma"/>
                <a:cs typeface="Tahoma"/>
              </a:endParaRPr>
            </a:p>
          </p:txBody>
        </p:sp>
        <p:sp>
          <p:nvSpPr>
            <p:cNvPr id="141" name="object 71">
              <a:extLst>
                <a:ext uri="{FF2B5EF4-FFF2-40B4-BE49-F238E27FC236}">
                  <a16:creationId xmlns:a16="http://schemas.microsoft.com/office/drawing/2014/main" id="{0A85DE27-399D-22DA-19EC-A48125125A14}"/>
                </a:ext>
              </a:extLst>
            </p:cNvPr>
            <p:cNvSpPr txBox="1"/>
            <p:nvPr/>
          </p:nvSpPr>
          <p:spPr>
            <a:xfrm>
              <a:off x="767118" y="4031159"/>
              <a:ext cx="240755" cy="17224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800" dirty="0">
                  <a:latin typeface="Tahoma"/>
                  <a:cs typeface="Tahoma"/>
                </a:rPr>
                <a:t>50</a:t>
              </a:r>
            </a:p>
          </p:txBody>
        </p:sp>
        <p:sp>
          <p:nvSpPr>
            <p:cNvPr id="142" name="object 72">
              <a:extLst>
                <a:ext uri="{FF2B5EF4-FFF2-40B4-BE49-F238E27FC236}">
                  <a16:creationId xmlns:a16="http://schemas.microsoft.com/office/drawing/2014/main" id="{BCED06E1-FF6A-DFA7-1717-322A41C130F7}"/>
                </a:ext>
              </a:extLst>
            </p:cNvPr>
            <p:cNvSpPr txBox="1"/>
            <p:nvPr/>
          </p:nvSpPr>
          <p:spPr>
            <a:xfrm>
              <a:off x="798717" y="4624330"/>
              <a:ext cx="209155" cy="17224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800" dirty="0">
                  <a:latin typeface="Tahoma"/>
                  <a:cs typeface="Tahoma"/>
                </a:rPr>
                <a:t>10</a:t>
              </a:r>
            </a:p>
          </p:txBody>
        </p:sp>
        <p:sp>
          <p:nvSpPr>
            <p:cNvPr id="143" name="object 73">
              <a:extLst>
                <a:ext uri="{FF2B5EF4-FFF2-40B4-BE49-F238E27FC236}">
                  <a16:creationId xmlns:a16="http://schemas.microsoft.com/office/drawing/2014/main" id="{A55C9462-508D-5BEB-B495-000A808D9687}"/>
                </a:ext>
              </a:extLst>
            </p:cNvPr>
            <p:cNvSpPr txBox="1"/>
            <p:nvPr/>
          </p:nvSpPr>
          <p:spPr>
            <a:xfrm>
              <a:off x="679867" y="3279160"/>
              <a:ext cx="328005" cy="17306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sz="800" dirty="0">
                  <a:latin typeface="Tahoma"/>
                  <a:cs typeface="Tahoma"/>
                </a:rPr>
                <a:t>100</a:t>
              </a:r>
            </a:p>
          </p:txBody>
        </p:sp>
        <p:sp>
          <p:nvSpPr>
            <p:cNvPr id="144" name="object 74">
              <a:extLst>
                <a:ext uri="{FF2B5EF4-FFF2-40B4-BE49-F238E27FC236}">
                  <a16:creationId xmlns:a16="http://schemas.microsoft.com/office/drawing/2014/main" id="{AA8C46E1-013C-E231-689E-0145E3D1AE93}"/>
                </a:ext>
              </a:extLst>
            </p:cNvPr>
            <p:cNvSpPr txBox="1"/>
            <p:nvPr/>
          </p:nvSpPr>
          <p:spPr>
            <a:xfrm>
              <a:off x="700748" y="2463317"/>
              <a:ext cx="307125" cy="17306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sz="800" dirty="0">
                  <a:latin typeface="Tahoma"/>
                  <a:cs typeface="Tahoma"/>
                </a:rPr>
                <a:t>200</a:t>
              </a:r>
            </a:p>
          </p:txBody>
        </p:sp>
        <p:sp>
          <p:nvSpPr>
            <p:cNvPr id="145" name="object 75">
              <a:extLst>
                <a:ext uri="{FF2B5EF4-FFF2-40B4-BE49-F238E27FC236}">
                  <a16:creationId xmlns:a16="http://schemas.microsoft.com/office/drawing/2014/main" id="{7A104709-9D30-D7AF-44D8-077C38E50850}"/>
                </a:ext>
              </a:extLst>
            </p:cNvPr>
            <p:cNvSpPr txBox="1"/>
            <p:nvPr/>
          </p:nvSpPr>
          <p:spPr>
            <a:xfrm>
              <a:off x="679869" y="1544281"/>
              <a:ext cx="328004" cy="17306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5"/>
                </a:spcBef>
              </a:pPr>
              <a:r>
                <a:rPr sz="800" dirty="0">
                  <a:latin typeface="Tahoma"/>
                  <a:cs typeface="Tahoma"/>
                </a:rPr>
                <a:t>500</a:t>
              </a:r>
            </a:p>
          </p:txBody>
        </p:sp>
      </p:grpSp>
      <p:sp>
        <p:nvSpPr>
          <p:cNvPr id="146" name="Прямоугольник 1">
            <a:extLst>
              <a:ext uri="{FF2B5EF4-FFF2-40B4-BE49-F238E27FC236}">
                <a16:creationId xmlns:a16="http://schemas.microsoft.com/office/drawing/2014/main" id="{FDEAF588-C440-6AA5-3C73-25D8011C1C86}"/>
              </a:ext>
            </a:extLst>
          </p:cNvPr>
          <p:cNvSpPr/>
          <p:nvPr/>
        </p:nvSpPr>
        <p:spPr>
          <a:xfrm>
            <a:off x="1729232" y="5737447"/>
            <a:ext cx="2777296" cy="16170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200" dirty="0"/>
              <a:t>*в зависимости от протяженности маршрута</a:t>
            </a:r>
          </a:p>
        </p:txBody>
      </p:sp>
    </p:spTree>
    <p:extLst>
      <p:ext uri="{BB962C8B-B14F-4D97-AF65-F5344CB8AC3E}">
        <p14:creationId xmlns:p14="http://schemas.microsoft.com/office/powerpoint/2010/main" val="2007719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EA64A-4420-5B40-B80B-A12CB5C3D7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51463" y="630238"/>
            <a:ext cx="6840537" cy="1168400"/>
          </a:xfrm>
        </p:spPr>
        <p:txBody>
          <a:bodyPr/>
          <a:lstStyle/>
          <a:p>
            <a:br>
              <a:rPr lang="ru-RU" dirty="0"/>
            </a:br>
            <a:endParaRPr lang="x-none" dirty="0"/>
          </a:p>
        </p:txBody>
      </p:sp>
      <p:sp>
        <p:nvSpPr>
          <p:cNvPr id="142" name="object 5">
            <a:extLst>
              <a:ext uri="{FF2B5EF4-FFF2-40B4-BE49-F238E27FC236}">
                <a16:creationId xmlns:a16="http://schemas.microsoft.com/office/drawing/2014/main" id="{70F2E3C4-521D-4C2A-83B5-6496665595C4}"/>
              </a:ext>
            </a:extLst>
          </p:cNvPr>
          <p:cNvSpPr txBox="1"/>
          <p:nvPr/>
        </p:nvSpPr>
        <p:spPr>
          <a:xfrm>
            <a:off x="11704605" y="6628407"/>
            <a:ext cx="82550" cy="1498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00" spc="5" dirty="0">
                <a:latin typeface="Tahoma"/>
                <a:cs typeface="Tahoma"/>
              </a:rPr>
              <a:t>2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43" name="object 6">
            <a:extLst>
              <a:ext uri="{FF2B5EF4-FFF2-40B4-BE49-F238E27FC236}">
                <a16:creationId xmlns:a16="http://schemas.microsoft.com/office/drawing/2014/main" id="{CA3C332B-9F02-4C9F-89C1-C57FA5FDF833}"/>
              </a:ext>
            </a:extLst>
          </p:cNvPr>
          <p:cNvSpPr/>
          <p:nvPr/>
        </p:nvSpPr>
        <p:spPr>
          <a:xfrm>
            <a:off x="11643359" y="6640068"/>
            <a:ext cx="0" cy="125730"/>
          </a:xfrm>
          <a:custGeom>
            <a:avLst/>
            <a:gdLst/>
            <a:ahLst/>
            <a:cxnLst/>
            <a:rect l="l" t="t" r="r" b="b"/>
            <a:pathLst>
              <a:path h="125729">
                <a:moveTo>
                  <a:pt x="0" y="0"/>
                </a:moveTo>
                <a:lnTo>
                  <a:pt x="0" y="12561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7">
            <a:extLst>
              <a:ext uri="{FF2B5EF4-FFF2-40B4-BE49-F238E27FC236}">
                <a16:creationId xmlns:a16="http://schemas.microsoft.com/office/drawing/2014/main" id="{1F0BBA50-9F61-4E0F-99CB-6FA1ED67DDC7}"/>
              </a:ext>
            </a:extLst>
          </p:cNvPr>
          <p:cNvSpPr txBox="1"/>
          <p:nvPr/>
        </p:nvSpPr>
        <p:spPr>
          <a:xfrm>
            <a:off x="1010140" y="577229"/>
            <a:ext cx="9955680" cy="458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МИРОВЫЕ ТРЕНДЫ РЫНКА БАС</a:t>
            </a:r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5D32CEDA-5D7B-EA67-3EC1-E13F9F434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979221"/>
              </p:ext>
            </p:extLst>
          </p:nvPr>
        </p:nvGraphicFramePr>
        <p:xfrm>
          <a:off x="1031875" y="1592263"/>
          <a:ext cx="10133045" cy="4645046"/>
        </p:xfrm>
        <a:graphic>
          <a:graphicData uri="http://schemas.openxmlformats.org/drawingml/2006/table">
            <a:tbl>
              <a:tblPr firstRow="1" firstCol="1" bandRow="1"/>
              <a:tblGrid>
                <a:gridCol w="1698171">
                  <a:extLst>
                    <a:ext uri="{9D8B030D-6E8A-4147-A177-3AD203B41FA5}">
                      <a16:colId xmlns:a16="http://schemas.microsoft.com/office/drawing/2014/main" val="2005839325"/>
                    </a:ext>
                  </a:extLst>
                </a:gridCol>
                <a:gridCol w="2835867">
                  <a:extLst>
                    <a:ext uri="{9D8B030D-6E8A-4147-A177-3AD203B41FA5}">
                      <a16:colId xmlns:a16="http://schemas.microsoft.com/office/drawing/2014/main" val="233539295"/>
                    </a:ext>
                  </a:extLst>
                </a:gridCol>
                <a:gridCol w="1868557">
                  <a:extLst>
                    <a:ext uri="{9D8B030D-6E8A-4147-A177-3AD203B41FA5}">
                      <a16:colId xmlns:a16="http://schemas.microsoft.com/office/drawing/2014/main" val="3592970172"/>
                    </a:ext>
                  </a:extLst>
                </a:gridCol>
                <a:gridCol w="1815547">
                  <a:extLst>
                    <a:ext uri="{9D8B030D-6E8A-4147-A177-3AD203B41FA5}">
                      <a16:colId xmlns:a16="http://schemas.microsoft.com/office/drawing/2014/main" val="2074327976"/>
                    </a:ext>
                  </a:extLst>
                </a:gridCol>
                <a:gridCol w="1914903">
                  <a:extLst>
                    <a:ext uri="{9D8B030D-6E8A-4147-A177-3AD203B41FA5}">
                      <a16:colId xmlns:a16="http://schemas.microsoft.com/office/drawing/2014/main" val="443514099"/>
                    </a:ext>
                  </a:extLst>
                </a:gridCol>
              </a:tblGrid>
              <a:tr h="4485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ПРИМЕНЕНИЕ</a:t>
                      </a:r>
                    </a:p>
                  </a:txBody>
                  <a:tcPr marL="64310" marR="643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62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ОПИСАНИЕ</a:t>
                      </a:r>
                    </a:p>
                  </a:txBody>
                  <a:tcPr marL="64310" marR="643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62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ПРОГНОЗ РЫНКА МЛРД ДОЛЛ</a:t>
                      </a:r>
                    </a:p>
                  </a:txBody>
                  <a:tcPr marL="64310" marR="643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62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ОЖИДАЕМЫЙ СРОК  ВНЕДРЕНИЯ</a:t>
                      </a:r>
                    </a:p>
                  </a:txBody>
                  <a:tcPr marL="64310" marR="643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6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023982"/>
                  </a:ext>
                </a:extLst>
              </a:tr>
              <a:tr h="4211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Пессимистичный сценарий</a:t>
                      </a:r>
                    </a:p>
                  </a:txBody>
                  <a:tcPr marL="64310" marR="643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7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Оптимистичный сценарий </a:t>
                      </a:r>
                    </a:p>
                  </a:txBody>
                  <a:tcPr marL="64310" marR="643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79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121887"/>
                  </a:ext>
                </a:extLst>
              </a:tr>
              <a:tr h="47191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ПЕРЕВОЗКА ПАССАЖИРОВ</a:t>
                      </a:r>
                    </a:p>
                  </a:txBody>
                  <a:tcPr marL="108000" marR="108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Регулярные и частные коммерческие маршруты 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300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500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2035</a:t>
                      </a:r>
                      <a:r>
                        <a:rPr lang="en-US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 — </a:t>
                      </a: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2040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214717"/>
                  </a:ext>
                </a:extLst>
              </a:tr>
              <a:tr h="471910"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ДОСТАВКА</a:t>
                      </a:r>
                      <a:endParaRPr lang="en-US" sz="1300" b="1" i="0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ГРУЗОВ</a:t>
                      </a:r>
                    </a:p>
                  </a:txBody>
                  <a:tcPr marL="108000" marR="108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Последняя миля (3 – 15 км)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10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200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Уже осуществляется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5486"/>
                  </a:ext>
                </a:extLst>
              </a:tr>
              <a:tr h="4719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Средние (15 – 150 км)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15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220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Уже осуществляется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05861"/>
                  </a:ext>
                </a:extLst>
              </a:tr>
              <a:tr h="4719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Дальние (150 – 1000 км)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25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250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2030</a:t>
                      </a:r>
                      <a:r>
                        <a:rPr lang="en-US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 — </a:t>
                      </a: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2040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998355"/>
                  </a:ext>
                </a:extLst>
              </a:tr>
              <a:tr h="471910"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МОНИТОРИНГ</a:t>
                      </a:r>
                      <a:endParaRPr lang="en-US" sz="1300" b="1" i="0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ea typeface="Calibri" panose="020F0502020204030204" pitchFamily="34" charset="0"/>
                        <a:cs typeface="Arial Narrow" panose="020B0604020202020204" pitchFamily="34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И АФС</a:t>
                      </a:r>
                    </a:p>
                  </a:txBody>
                  <a:tcPr marL="108000" marR="108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Точечные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10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30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Уже осуществляется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033473"/>
                  </a:ext>
                </a:extLst>
              </a:tr>
              <a:tr h="4719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Протяженные 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20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50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2025</a:t>
                      </a:r>
                      <a:r>
                        <a:rPr lang="en-US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 — </a:t>
                      </a: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2030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34045"/>
                  </a:ext>
                </a:extLst>
              </a:tr>
              <a:tr h="4719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Любительские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4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10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Уже осуществляется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960406"/>
                  </a:ext>
                </a:extLst>
              </a:tr>
              <a:tr h="47191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СЕЛЬСКОЕ ХОЗЯЙСТВО</a:t>
                      </a:r>
                    </a:p>
                  </a:txBody>
                  <a:tcPr marL="108000" marR="108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Обработка сельхозугодий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150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450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i="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Calibri" panose="020F0502020204030204" pitchFamily="34" charset="0"/>
                          <a:cs typeface="Arial Narrow" panose="020B0604020202020204" pitchFamily="34" charset="0"/>
                        </a:rPr>
                        <a:t>Уже осуществляется</a:t>
                      </a:r>
                    </a:p>
                  </a:txBody>
                  <a:tcPr marL="108000" marR="10800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881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7141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47073327-22B3-CE6C-33E7-3E922223B7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9311"/>
          <a:stretch>
            <a:fillRect/>
          </a:stretch>
        </p:blipFill>
        <p:spPr>
          <a:xfrm>
            <a:off x="4266736" y="2777328"/>
            <a:ext cx="7682940" cy="3894406"/>
          </a:xfrm>
          <a:custGeom>
            <a:avLst/>
            <a:gdLst>
              <a:gd name="connsiteX0" fmla="*/ 0 w 7682940"/>
              <a:gd name="connsiteY0" fmla="*/ 0 h 3894406"/>
              <a:gd name="connsiteX1" fmla="*/ 7682940 w 7682940"/>
              <a:gd name="connsiteY1" fmla="*/ 0 h 3894406"/>
              <a:gd name="connsiteX2" fmla="*/ 7682940 w 7682940"/>
              <a:gd name="connsiteY2" fmla="*/ 3894406 h 3894406"/>
              <a:gd name="connsiteX3" fmla="*/ 0 w 7682940"/>
              <a:gd name="connsiteY3" fmla="*/ 3894406 h 389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2940" h="3894406">
                <a:moveTo>
                  <a:pt x="0" y="0"/>
                </a:moveTo>
                <a:lnTo>
                  <a:pt x="7682940" y="0"/>
                </a:lnTo>
                <a:lnTo>
                  <a:pt x="7682940" y="3894406"/>
                </a:lnTo>
                <a:lnTo>
                  <a:pt x="0" y="3894406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ADFE51-278F-F566-D14F-3A0C66C2B973}"/>
              </a:ext>
            </a:extLst>
          </p:cNvPr>
          <p:cNvSpPr txBox="1"/>
          <p:nvPr/>
        </p:nvSpPr>
        <p:spPr>
          <a:xfrm>
            <a:off x="1031875" y="588882"/>
            <a:ext cx="9406683" cy="89255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ЭФФЕКТЫ</a:t>
            </a:r>
          </a:p>
          <a:p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ИСПОЛЬЗОВАНИЯ ДОСТАВКИ</a:t>
            </a:r>
            <a:endParaRPr lang="x-none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AF9F05-3EB8-5183-E4EB-94DDA04F69FB}"/>
              </a:ext>
            </a:extLst>
          </p:cNvPr>
          <p:cNvSpPr txBox="1"/>
          <p:nvPr/>
        </p:nvSpPr>
        <p:spPr>
          <a:xfrm>
            <a:off x="1031875" y="1628426"/>
            <a:ext cx="7629890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помощью беспилотных воздушных судов</a:t>
            </a:r>
            <a:endParaRPr lang="en-UZ" sz="2000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87F2DE7-D86F-1136-C845-2C53C7408461}"/>
              </a:ext>
            </a:extLst>
          </p:cNvPr>
          <p:cNvSpPr/>
          <p:nvPr/>
        </p:nvSpPr>
        <p:spPr>
          <a:xfrm rot="5400000">
            <a:off x="1479474" y="1883086"/>
            <a:ext cx="1700135" cy="2595338"/>
          </a:xfrm>
          <a:prstGeom prst="roundRect">
            <a:avLst>
              <a:gd name="adj" fmla="val 3718"/>
            </a:avLst>
          </a:prstGeom>
          <a:solidFill>
            <a:schemeClr val="bg1"/>
          </a:solidFill>
          <a:ln>
            <a:solidFill>
              <a:srgbClr val="0F069F"/>
            </a:solidFill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BE0CF74-6408-AECC-4158-2F38F684314F}"/>
              </a:ext>
            </a:extLst>
          </p:cNvPr>
          <p:cNvSpPr/>
          <p:nvPr/>
        </p:nvSpPr>
        <p:spPr>
          <a:xfrm rot="5400000">
            <a:off x="1479474" y="3987889"/>
            <a:ext cx="1700135" cy="2595338"/>
          </a:xfrm>
          <a:prstGeom prst="roundRect">
            <a:avLst>
              <a:gd name="adj" fmla="val 3718"/>
            </a:avLst>
          </a:prstGeom>
          <a:solidFill>
            <a:schemeClr val="bg1"/>
          </a:solidFill>
          <a:ln>
            <a:solidFill>
              <a:srgbClr val="0F069F"/>
            </a:solidFill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EFAE285-1CE4-8598-9E7D-8889FFF9E067}"/>
              </a:ext>
            </a:extLst>
          </p:cNvPr>
          <p:cNvSpPr/>
          <p:nvPr/>
        </p:nvSpPr>
        <p:spPr>
          <a:xfrm rot="5400000">
            <a:off x="4411234" y="1883086"/>
            <a:ext cx="1700135" cy="2595338"/>
          </a:xfrm>
          <a:prstGeom prst="roundRect">
            <a:avLst>
              <a:gd name="adj" fmla="val 3718"/>
            </a:avLst>
          </a:prstGeom>
          <a:solidFill>
            <a:schemeClr val="bg1"/>
          </a:solidFill>
          <a:ln>
            <a:solidFill>
              <a:srgbClr val="0F069F"/>
            </a:solidFill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0E27062-A21E-508F-DD77-E10884A122FC}"/>
              </a:ext>
            </a:extLst>
          </p:cNvPr>
          <p:cNvSpPr/>
          <p:nvPr/>
        </p:nvSpPr>
        <p:spPr>
          <a:xfrm rot="5400000">
            <a:off x="4411234" y="3987889"/>
            <a:ext cx="1700135" cy="2595338"/>
          </a:xfrm>
          <a:prstGeom prst="roundRect">
            <a:avLst>
              <a:gd name="adj" fmla="val 3718"/>
            </a:avLst>
          </a:prstGeom>
          <a:solidFill>
            <a:schemeClr val="bg1"/>
          </a:solidFill>
          <a:ln>
            <a:solidFill>
              <a:srgbClr val="0F069F"/>
            </a:solidFill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CF5EAF2-DBA5-00D8-3C85-683FBDA45DC4}"/>
              </a:ext>
            </a:extLst>
          </p:cNvPr>
          <p:cNvSpPr/>
          <p:nvPr/>
        </p:nvSpPr>
        <p:spPr>
          <a:xfrm rot="5400000">
            <a:off x="7392786" y="1833297"/>
            <a:ext cx="1700135" cy="2694920"/>
          </a:xfrm>
          <a:prstGeom prst="roundRect">
            <a:avLst>
              <a:gd name="adj" fmla="val 3718"/>
            </a:avLst>
          </a:prstGeom>
          <a:solidFill>
            <a:schemeClr val="bg1"/>
          </a:solidFill>
          <a:ln>
            <a:solidFill>
              <a:srgbClr val="0F069F"/>
            </a:solidFill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B5882A2-CC59-6075-4530-8AE8610E90E0}"/>
              </a:ext>
            </a:extLst>
          </p:cNvPr>
          <p:cNvSpPr/>
          <p:nvPr/>
        </p:nvSpPr>
        <p:spPr>
          <a:xfrm rot="5400000">
            <a:off x="7392786" y="3938100"/>
            <a:ext cx="1700135" cy="2694920"/>
          </a:xfrm>
          <a:prstGeom prst="roundRect">
            <a:avLst>
              <a:gd name="adj" fmla="val 3718"/>
            </a:avLst>
          </a:prstGeom>
          <a:solidFill>
            <a:schemeClr val="bg1"/>
          </a:solidFill>
          <a:ln>
            <a:solidFill>
              <a:srgbClr val="0F069F"/>
            </a:solidFill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6BCA88-6FA2-B9D2-C206-A8C52EBC08C4}"/>
              </a:ext>
            </a:extLst>
          </p:cNvPr>
          <p:cNvSpPr txBox="1"/>
          <p:nvPr/>
        </p:nvSpPr>
        <p:spPr>
          <a:xfrm>
            <a:off x="1198009" y="2410482"/>
            <a:ext cx="12228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000" b="1" dirty="0">
                <a:solidFill>
                  <a:srgbClr val="0F069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100</a:t>
            </a:r>
            <a:r>
              <a:rPr lang="en-US" sz="4000" b="1" dirty="0">
                <a:solidFill>
                  <a:srgbClr val="0F069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%</a:t>
            </a:r>
            <a:endParaRPr lang="en-UZ" sz="4000" b="1" dirty="0">
              <a:solidFill>
                <a:srgbClr val="0F069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3A38BA-8778-7138-0FDD-B5B105B6E204}"/>
              </a:ext>
            </a:extLst>
          </p:cNvPr>
          <p:cNvSpPr txBox="1"/>
          <p:nvPr/>
        </p:nvSpPr>
        <p:spPr>
          <a:xfrm>
            <a:off x="1198008" y="3051976"/>
            <a:ext cx="2241815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Доступность бортов</a:t>
            </a:r>
          </a:p>
          <a:p>
            <a:r>
              <a:rPr lang="ru-RU" sz="1400" dirty="0"/>
              <a:t>в условиях недостаточной видимости</a:t>
            </a:r>
            <a:endParaRPr lang="en-UZ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317FBE-2F7B-1D89-8DFA-0778B4E9BDC0}"/>
              </a:ext>
            </a:extLst>
          </p:cNvPr>
          <p:cNvSpPr txBox="1"/>
          <p:nvPr/>
        </p:nvSpPr>
        <p:spPr>
          <a:xfrm>
            <a:off x="4179186" y="2410482"/>
            <a:ext cx="163041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000" b="1" dirty="0">
                <a:solidFill>
                  <a:srgbClr val="0F069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до 35</a:t>
            </a:r>
            <a:r>
              <a:rPr lang="en-US" sz="4000" b="1" dirty="0">
                <a:solidFill>
                  <a:srgbClr val="0F069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%</a:t>
            </a:r>
            <a:endParaRPr lang="en-UZ" sz="4000" b="1" dirty="0">
              <a:solidFill>
                <a:srgbClr val="0F069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070742-7B28-CD70-BF4C-C61930994AC5}"/>
              </a:ext>
            </a:extLst>
          </p:cNvPr>
          <p:cNvSpPr txBox="1"/>
          <p:nvPr/>
        </p:nvSpPr>
        <p:spPr>
          <a:xfrm>
            <a:off x="4192065" y="3051976"/>
            <a:ext cx="22418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Снижение транспортных расходов</a:t>
            </a:r>
            <a:endParaRPr lang="en-UZ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08C87F-45DE-C7FD-E107-793979171D50}"/>
              </a:ext>
            </a:extLst>
          </p:cNvPr>
          <p:cNvSpPr txBox="1"/>
          <p:nvPr/>
        </p:nvSpPr>
        <p:spPr>
          <a:xfrm>
            <a:off x="7062833" y="2410483"/>
            <a:ext cx="21277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000" b="1" dirty="0">
                <a:solidFill>
                  <a:srgbClr val="0F069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в 2 раза</a:t>
            </a:r>
            <a:endParaRPr lang="en-UZ" sz="4000" b="1" dirty="0">
              <a:solidFill>
                <a:srgbClr val="0F069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D6EB41-36A9-1FE0-D58E-743CA92AF9BA}"/>
              </a:ext>
            </a:extLst>
          </p:cNvPr>
          <p:cNvSpPr txBox="1"/>
          <p:nvPr/>
        </p:nvSpPr>
        <p:spPr>
          <a:xfrm>
            <a:off x="7075712" y="3051977"/>
            <a:ext cx="2241815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Сокращение сроков подготовки бортов</a:t>
            </a:r>
            <a:endParaRPr lang="en-US" sz="1400" dirty="0"/>
          </a:p>
          <a:p>
            <a:r>
              <a:rPr lang="ru-RU" sz="1400" dirty="0"/>
              <a:t>к вылету</a:t>
            </a:r>
            <a:endParaRPr lang="en-UZ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9322F6-A497-482C-336F-C123B9C17D37}"/>
              </a:ext>
            </a:extLst>
          </p:cNvPr>
          <p:cNvSpPr txBox="1"/>
          <p:nvPr/>
        </p:nvSpPr>
        <p:spPr>
          <a:xfrm>
            <a:off x="1198009" y="4483981"/>
            <a:ext cx="12228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000" b="1" dirty="0">
                <a:solidFill>
                  <a:srgbClr val="0F069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0</a:t>
            </a:r>
            <a:r>
              <a:rPr lang="en-US" sz="4000" b="1" dirty="0">
                <a:solidFill>
                  <a:srgbClr val="0F069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%</a:t>
            </a:r>
            <a:endParaRPr lang="en-UZ" sz="4000" b="1" dirty="0">
              <a:solidFill>
                <a:srgbClr val="0F069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0BECA8-74C5-19C5-0757-CC842088519A}"/>
              </a:ext>
            </a:extLst>
          </p:cNvPr>
          <p:cNvSpPr txBox="1"/>
          <p:nvPr/>
        </p:nvSpPr>
        <p:spPr>
          <a:xfrm>
            <a:off x="1198008" y="5084225"/>
            <a:ext cx="224181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Риск для персонала</a:t>
            </a:r>
            <a:endParaRPr lang="en-UZ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E7ADBEC-096A-A555-B6E0-2A223B92B836}"/>
              </a:ext>
            </a:extLst>
          </p:cNvPr>
          <p:cNvSpPr txBox="1"/>
          <p:nvPr/>
        </p:nvSpPr>
        <p:spPr>
          <a:xfrm>
            <a:off x="4179186" y="4496860"/>
            <a:ext cx="163041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000" b="1" dirty="0">
                <a:solidFill>
                  <a:srgbClr val="0F069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</a:t>
            </a:r>
            <a:r>
              <a:rPr lang="en-US" sz="4000" b="1" dirty="0">
                <a:solidFill>
                  <a:srgbClr val="0F069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%</a:t>
            </a:r>
            <a:endParaRPr lang="en-UZ" sz="4000" b="1" dirty="0">
              <a:solidFill>
                <a:srgbClr val="0F069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D239D1-EBC7-748F-C4C4-E8029A0756F2}"/>
              </a:ext>
            </a:extLst>
          </p:cNvPr>
          <p:cNvSpPr txBox="1"/>
          <p:nvPr/>
        </p:nvSpPr>
        <p:spPr>
          <a:xfrm>
            <a:off x="4192065" y="5130354"/>
            <a:ext cx="22418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Снижение простоя оборудования</a:t>
            </a:r>
            <a:endParaRPr lang="en-UZ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8E930E-0A56-B576-2C66-4F27156AD6A8}"/>
              </a:ext>
            </a:extLst>
          </p:cNvPr>
          <p:cNvSpPr txBox="1"/>
          <p:nvPr/>
        </p:nvSpPr>
        <p:spPr>
          <a:xfrm>
            <a:off x="7074077" y="4496861"/>
            <a:ext cx="21165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000" b="1" dirty="0">
                <a:solidFill>
                  <a:srgbClr val="0F069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в 10 раз</a:t>
            </a:r>
            <a:endParaRPr lang="en-UZ" sz="4000" b="1" dirty="0">
              <a:solidFill>
                <a:srgbClr val="0F069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DECE21-4810-FC15-A5B2-CDA1153CE99B}"/>
              </a:ext>
            </a:extLst>
          </p:cNvPr>
          <p:cNvSpPr txBox="1"/>
          <p:nvPr/>
        </p:nvSpPr>
        <p:spPr>
          <a:xfrm>
            <a:off x="7086955" y="5130355"/>
            <a:ext cx="240377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kern="1000" dirty="0"/>
              <a:t>Снижение сроков</a:t>
            </a:r>
            <a:r>
              <a:rPr lang="en-US" sz="1400" kern="1000" dirty="0"/>
              <a:t> </a:t>
            </a:r>
            <a:r>
              <a:rPr lang="ru-RU" sz="1400" kern="1000" dirty="0"/>
              <a:t>развертывания точек взлета</a:t>
            </a:r>
            <a:r>
              <a:rPr lang="en-US" sz="1400" kern="1000" dirty="0"/>
              <a:t> </a:t>
            </a:r>
            <a:r>
              <a:rPr lang="ru-RU" sz="1400" kern="1000" dirty="0"/>
              <a:t>и посадки для БВС</a:t>
            </a:r>
            <a:r>
              <a:rPr lang="en-US" sz="1400" kern="1000" dirty="0"/>
              <a:t>,</a:t>
            </a:r>
            <a:r>
              <a:rPr lang="ru-RU" sz="1400" kern="1000" dirty="0"/>
              <a:t> чем для пилотируемых</a:t>
            </a:r>
            <a:r>
              <a:rPr lang="en-US" sz="1400" kern="1000" dirty="0"/>
              <a:t> </a:t>
            </a:r>
            <a:r>
              <a:rPr lang="ru-RU" sz="1400" kern="1000" dirty="0"/>
              <a:t>вертолетов</a:t>
            </a:r>
            <a:r>
              <a:rPr lang="en-US" sz="1400" kern="1000" dirty="0"/>
              <a:t>.</a:t>
            </a:r>
            <a:endParaRPr lang="en-UZ" sz="1400" kern="1000" dirty="0"/>
          </a:p>
        </p:txBody>
      </p:sp>
    </p:spTree>
    <p:extLst>
      <p:ext uri="{BB962C8B-B14F-4D97-AF65-F5344CB8AC3E}">
        <p14:creationId xmlns:p14="http://schemas.microsoft.com/office/powerpoint/2010/main" val="2192370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BADFE51-278F-F566-D14F-3A0C66C2B973}"/>
              </a:ext>
            </a:extLst>
          </p:cNvPr>
          <p:cNvSpPr txBox="1"/>
          <p:nvPr/>
        </p:nvSpPr>
        <p:spPr>
          <a:xfrm>
            <a:off x="1031874" y="570857"/>
            <a:ext cx="8504011" cy="13849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ИГРОКИ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МЕЖДУНАРОДНОМ РЫНКЕ</a:t>
            </a:r>
            <a:r>
              <a:rPr lang="en-US" sz="2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ЛОГИСТИКИ С ПРИМЕНЕНИЕМ БАС</a:t>
            </a:r>
            <a:endParaRPr lang="en-UZ" sz="2900" b="1" dirty="0"/>
          </a:p>
          <a:p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x-none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89FB836B-C8B7-BCFF-5AB0-F9F135843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307040"/>
              </p:ext>
            </p:extLst>
          </p:nvPr>
        </p:nvGraphicFramePr>
        <p:xfrm>
          <a:off x="1010653" y="1612567"/>
          <a:ext cx="10149472" cy="4516771"/>
        </p:xfrm>
        <a:graphic>
          <a:graphicData uri="http://schemas.openxmlformats.org/drawingml/2006/table">
            <a:tbl>
              <a:tblPr/>
              <a:tblGrid>
                <a:gridCol w="2163621">
                  <a:extLst>
                    <a:ext uri="{9D8B030D-6E8A-4147-A177-3AD203B41FA5}">
                      <a16:colId xmlns:a16="http://schemas.microsoft.com/office/drawing/2014/main" val="411848120"/>
                    </a:ext>
                  </a:extLst>
                </a:gridCol>
                <a:gridCol w="1410789">
                  <a:extLst>
                    <a:ext uri="{9D8B030D-6E8A-4147-A177-3AD203B41FA5}">
                      <a16:colId xmlns:a16="http://schemas.microsoft.com/office/drawing/2014/main" val="1263067370"/>
                    </a:ext>
                  </a:extLst>
                </a:gridCol>
                <a:gridCol w="3357154">
                  <a:extLst>
                    <a:ext uri="{9D8B030D-6E8A-4147-A177-3AD203B41FA5}">
                      <a16:colId xmlns:a16="http://schemas.microsoft.com/office/drawing/2014/main" val="1049983007"/>
                    </a:ext>
                  </a:extLst>
                </a:gridCol>
                <a:gridCol w="3217908">
                  <a:extLst>
                    <a:ext uri="{9D8B030D-6E8A-4147-A177-3AD203B41FA5}">
                      <a16:colId xmlns:a16="http://schemas.microsoft.com/office/drawing/2014/main" val="1374646577"/>
                    </a:ext>
                  </a:extLst>
                </a:gridCol>
              </a:tblGrid>
              <a:tr h="807601">
                <a:tc>
                  <a:txBody>
                    <a:bodyPr/>
                    <a:lstStyle/>
                    <a:p>
                      <a:pPr marL="0" marR="0" lvl="0" indent="0" algn="ctr" defTabSz="11910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kern="1200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ГРУЗ, </a:t>
                      </a:r>
                    </a:p>
                    <a:p>
                      <a:pPr algn="ctr"/>
                      <a:r>
                        <a:rPr lang="ru-RU" sz="1000" b="0" i="0" kern="1200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кг/дальность, км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СТАДИЯ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ПРИМЕЧАНИЯ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6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964407"/>
                  </a:ext>
                </a:extLst>
              </a:tr>
              <a:tr h="618195"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Z" sz="1600" b="1" i="0" kern="120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3/64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Регулярное применение в отдельных разрешенных районах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Разрешение Управления гражданской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авиации Великобритании на перевозку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медицинских грузов.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Начата доставка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мелкой почты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006536"/>
                  </a:ext>
                </a:extLst>
              </a:tr>
              <a:tr h="618195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Z" sz="1600" b="1" i="0" kern="120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1,7/120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Регулярное применение в отдельных разрешенных</a:t>
                      </a:r>
                    </a:p>
                    <a:p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районах в нескольких странах. </a:t>
                      </a:r>
                      <a:endParaRPr lang="en-US" sz="1000" b="0" i="0" kern="1200" dirty="0"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  <a:p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Развоз грузов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из распределительных центров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Разрешение на КВП в нескольких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странах.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Осуществила более 115 778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коммерческих доставок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с помощью БВС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859835"/>
                  </a:ext>
                </a:extLst>
              </a:tr>
              <a:tr h="618195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Z" sz="1600" b="1" i="0" kern="120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1,3/60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Регулярное применение в отдельных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разрешенных районах</a:t>
                      </a:r>
                      <a:b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</a:b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в нескольких странах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Разрешение на КВП Австралия,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Финляндия, США.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Рост 500 % за 2020 год.</a:t>
                      </a:r>
                    </a:p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Выполнено более 100 000 рейсов на трех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континентах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391674"/>
                  </a:ext>
                </a:extLst>
              </a:tr>
              <a:tr h="618195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Z" sz="1600" b="1" i="0" kern="120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2,2/40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Тестирование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Разрешение на КВП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Part 135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от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FAA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852088"/>
                  </a:ext>
                </a:extLst>
              </a:tr>
              <a:tr h="618195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Z" sz="1600" b="1" i="0" kern="120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2,3/20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Регулярное применение в США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Разрешение на КВП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Part 135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от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FAA,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разрешающий полеты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на дальние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расстояния и в ночное время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752492"/>
                  </a:ext>
                </a:extLst>
              </a:tr>
              <a:tr h="618195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Z" sz="1600" b="1" i="0" kern="120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18/260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Регулярное применение в опытных районах</a:t>
                      </a:r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Южной Африки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Сеть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Swoop Aero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обеспечивает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улучшенный доступ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к основным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медицинским товарам для более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чем 650 000 человек на юге Малави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61868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EBE6EE0-C0AE-7DC7-36F8-5FDBEF63F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59" t="5979" r="3837" b="5979"/>
          <a:stretch/>
        </p:blipFill>
        <p:spPr>
          <a:xfrm>
            <a:off x="1431290" y="2503337"/>
            <a:ext cx="1369060" cy="4693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D85E52-8A21-3FB5-FC4D-01679863EB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20136" y="3773679"/>
            <a:ext cx="802000" cy="405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7D2FB5-5A5E-1289-7C0C-A3BE407987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3" b="22535"/>
          <a:stretch/>
        </p:blipFill>
        <p:spPr>
          <a:xfrm>
            <a:off x="1262966" y="4974631"/>
            <a:ext cx="1780595" cy="4418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6C3C9D-4B0B-3A9E-A8B5-1E0FFF6711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609607" y="3154239"/>
            <a:ext cx="992916" cy="422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E0F363-16F5-5595-B50B-5A6F80E642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442279" y="4467949"/>
            <a:ext cx="1319930" cy="293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2E1B18-46A1-16F3-ECE4-64FB83417E9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27910" y="5590074"/>
            <a:ext cx="1434299" cy="42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23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E1EBB8-830A-ADE5-E6C0-396461ED25D6}"/>
              </a:ext>
            </a:extLst>
          </p:cNvPr>
          <p:cNvSpPr txBox="1"/>
          <p:nvPr/>
        </p:nvSpPr>
        <p:spPr>
          <a:xfrm>
            <a:off x="1031875" y="588324"/>
            <a:ext cx="9200696" cy="4462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900" b="1" spc="-150" dirty="0">
                <a:latin typeface="Arial" panose="020B0604020202020204" pitchFamily="34" charset="0"/>
                <a:cs typeface="Arial" panose="020B0604020202020204" pitchFamily="34" charset="0"/>
              </a:rPr>
              <a:t>КЛЮЧЕВЫЕ ИГРОКИ РОССИЙСКОГО РЫНКА БАС</a:t>
            </a:r>
            <a:endParaRPr lang="x-none" sz="2900" b="1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49CC34-728F-A953-0C75-24B26D2F8718}"/>
              </a:ext>
            </a:extLst>
          </p:cNvPr>
          <p:cNvSpPr txBox="1"/>
          <p:nvPr/>
        </p:nvSpPr>
        <p:spPr>
          <a:xfrm>
            <a:off x="1031876" y="1056494"/>
            <a:ext cx="875075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500" kern="900" dirty="0"/>
              <a:t>Потенциал российского рынка БАС зависит от спроса со стороны системообразующих представителей различных отраслей экономики</a:t>
            </a:r>
          </a:p>
        </p:txBody>
      </p:sp>
      <p:graphicFrame>
        <p:nvGraphicFramePr>
          <p:cNvPr id="6" name="Таблица 3">
            <a:extLst>
              <a:ext uri="{FF2B5EF4-FFF2-40B4-BE49-F238E27FC236}">
                <a16:creationId xmlns:a16="http://schemas.microsoft.com/office/drawing/2014/main" id="{FA6F6FE7-4D64-92D3-E8F5-7D807C7E5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458505"/>
              </p:ext>
            </p:extLst>
          </p:nvPr>
        </p:nvGraphicFramePr>
        <p:xfrm>
          <a:off x="1010653" y="1612567"/>
          <a:ext cx="10149473" cy="4516769"/>
        </p:xfrm>
        <a:graphic>
          <a:graphicData uri="http://schemas.openxmlformats.org/drawingml/2006/table">
            <a:tbl>
              <a:tblPr/>
              <a:tblGrid>
                <a:gridCol w="2716395">
                  <a:extLst>
                    <a:ext uri="{9D8B030D-6E8A-4147-A177-3AD203B41FA5}">
                      <a16:colId xmlns:a16="http://schemas.microsoft.com/office/drawing/2014/main" val="1612308102"/>
                    </a:ext>
                  </a:extLst>
                </a:gridCol>
                <a:gridCol w="2749952">
                  <a:extLst>
                    <a:ext uri="{9D8B030D-6E8A-4147-A177-3AD203B41FA5}">
                      <a16:colId xmlns:a16="http://schemas.microsoft.com/office/drawing/2014/main" val="1263067370"/>
                    </a:ext>
                  </a:extLst>
                </a:gridCol>
                <a:gridCol w="3073400">
                  <a:extLst>
                    <a:ext uri="{9D8B030D-6E8A-4147-A177-3AD203B41FA5}">
                      <a16:colId xmlns:a16="http://schemas.microsoft.com/office/drawing/2014/main" val="1049983007"/>
                    </a:ext>
                  </a:extLst>
                </a:gridCol>
                <a:gridCol w="1609726">
                  <a:extLst>
                    <a:ext uri="{9D8B030D-6E8A-4147-A177-3AD203B41FA5}">
                      <a16:colId xmlns:a16="http://schemas.microsoft.com/office/drawing/2014/main" val="1374646577"/>
                    </a:ext>
                  </a:extLst>
                </a:gridCol>
              </a:tblGrid>
              <a:tr h="423401">
                <a:tc>
                  <a:txBody>
                    <a:bodyPr/>
                    <a:lstStyle/>
                    <a:p>
                      <a:pPr marL="0" marR="0" lvl="0" indent="0" algn="ctr" defTabSz="1191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СЕКТОР ЭКОНОМИКИ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НАПРАВЛЕНИЯ ЭКСПЛУАТАЦИИ БАС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Примеры заказчиков на российском рынке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ЕМКОСТЬ РЫНКА</a:t>
                      </a: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(25</a:t>
                      </a: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- </a:t>
                      </a:r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30ГГ.)</a:t>
                      </a: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МЛРД РУБ</a:t>
                      </a: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964407"/>
                  </a:ext>
                </a:extLst>
              </a:tr>
              <a:tr h="511671">
                <a:tc>
                  <a:txBody>
                    <a:bodyPr/>
                    <a:lstStyle/>
                    <a:p>
                      <a:pPr marL="0" marR="0" lvl="0" indent="0" algn="l" defTabSz="1191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>
                          <a:solidFill>
                            <a:srgbClr val="0F069F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ЛОГИСТИКА И ДОСТАВКА</a:t>
                      </a:r>
                      <a:endParaRPr lang="en-US" sz="1200" b="1" i="0" kern="1200" dirty="0">
                        <a:solidFill>
                          <a:srgbClr val="0F069F"/>
                        </a:solidFill>
                        <a:effectLst/>
                        <a:highlight>
                          <a:srgbClr val="FFFF00"/>
                        </a:highlight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  <a:p>
                      <a:pPr marL="0" marR="0" lvl="0" indent="0" algn="l" defTabSz="1191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>
                          <a:solidFill>
                            <a:srgbClr val="0F069F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 «ПОСЛЕДНЕЙ МИЛИ»</a:t>
                      </a:r>
                    </a:p>
                  </a:txBody>
                  <a:tcPr marL="108000" marR="0" marT="0" marB="0" anchor="ctr">
                    <a:lnL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•Доставка «последней мили» в пределах городов </a:t>
                      </a:r>
                    </a:p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•Доставка в труднодоступные регионы вне городов </a:t>
                      </a:r>
                    </a:p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•Доставка в распределительные хабы в удаленных регионах РФ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72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F069F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25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006536"/>
                  </a:ext>
                </a:extLst>
              </a:tr>
              <a:tr h="511671">
                <a:tc>
                  <a:txBody>
                    <a:bodyPr/>
                    <a:lstStyle/>
                    <a:p>
                      <a:pPr marL="0" marR="0" lvl="0" indent="0" algn="l" defTabSz="1191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СЕЛЬСКОЕ ХОЗЯЙСТВО</a:t>
                      </a:r>
                      <a:endParaRPr lang="en-US" sz="12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•Картография и создания 3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моделей местности </a:t>
                      </a:r>
                    </a:p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•Мониторинг почвы и посевов </a:t>
                      </a:r>
                    </a:p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•Распределение пестицидов и удобрений над полями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21,1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F0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859835"/>
                  </a:ext>
                </a:extLst>
              </a:tr>
              <a:tr h="511671">
                <a:tc>
                  <a:txBody>
                    <a:bodyPr/>
                    <a:lstStyle/>
                    <a:p>
                      <a:pPr marL="0" marR="0" lvl="0" indent="0" algn="l" defTabSz="1191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СТРОИТЕЛЬСТВО 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•Фото и видеосъёмка результатов строительства </a:t>
                      </a:r>
                    </a:p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•Геодезические работы, съемка местности, рельеф</a:t>
                      </a:r>
                    </a:p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•Подъем и перемещение стройматериалов 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18,1</a:t>
                      </a:r>
                      <a:endParaRPr lang="ru-RU" sz="16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72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391674"/>
                  </a:ext>
                </a:extLst>
              </a:tr>
              <a:tr h="511671">
                <a:tc>
                  <a:txBody>
                    <a:bodyPr/>
                    <a:lstStyle/>
                    <a:p>
                      <a:pPr marL="0" marR="0" lvl="0" indent="0" algn="l" defTabSz="1191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ИНФРАСТРУКТУРА </a:t>
                      </a:r>
                      <a:endParaRPr lang="en-US" sz="1200" b="1" i="0" kern="1200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  <a:p>
                      <a:pPr marL="0" marR="0" lvl="0" indent="0" algn="l" defTabSz="1191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kern="120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(ЛЭП, Ж/Д, НЕФТЕ-И ГАЗОПРОВОДЫ,</a:t>
                      </a:r>
                      <a:r>
                        <a:rPr lang="en-US" sz="800" b="0" i="0" kern="120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ru-RU" sz="800" b="0" i="0" kern="120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ТЕЛЕКОМ) 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•Мониторинг состояния инфраструктурных объектов</a:t>
                      </a:r>
                    </a:p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•Фиксация нарушений правил эксплуатации </a:t>
                      </a:r>
                    </a:p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•Безопасность и снижение страховых выплат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91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14,0</a:t>
                      </a:r>
                      <a:endParaRPr lang="ru-RU" sz="16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72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852088"/>
                  </a:ext>
                </a:extLst>
              </a:tr>
              <a:tr h="511671">
                <a:tc>
                  <a:txBody>
                    <a:bodyPr/>
                    <a:lstStyle/>
                    <a:p>
                      <a:pPr marL="0" marR="0" lvl="0" indent="0" algn="l" defTabSz="1191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ОХРАНА ПРИРОДЫ</a:t>
                      </a:r>
                      <a:endParaRPr lang="en-US" sz="1200" b="1" i="0" kern="1200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  <a:p>
                      <a:pPr marL="0" marR="0" lvl="0" indent="0" algn="l" defTabSz="1191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И НАЦИОНАЛЬНЫХ</a:t>
                      </a:r>
                      <a:r>
                        <a:rPr lang="en-US" sz="1200" b="1" i="0" kern="120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ru-RU" sz="1200" b="1" i="0" kern="120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ЗАПОВЕДНИКОВ</a:t>
                      </a:r>
                      <a:endParaRPr lang="ru-RU" sz="12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•Обнаружение и предотвращение пожаров </a:t>
                      </a:r>
                    </a:p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•Мониторинг загрязнения и экологии </a:t>
                      </a:r>
                    </a:p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•Сбор данных о животном мире заповедников 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91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12,8</a:t>
                      </a:r>
                      <a:endParaRPr lang="ru-RU" sz="16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72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752492"/>
                  </a:ext>
                </a:extLst>
              </a:tr>
              <a:tr h="511671">
                <a:tc>
                  <a:txBody>
                    <a:bodyPr/>
                    <a:lstStyle/>
                    <a:p>
                      <a:pPr marL="0" marR="0" lvl="0" indent="0" algn="l" defTabSz="1191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ТЭК, ДОБЫЧА И ОБРАБОТКА  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Автономные дроны для обследования безопасности 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промышленных 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объектов (труднодоступные и опасные 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для человека места)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91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4,3</a:t>
                      </a:r>
                      <a:endParaRPr lang="ru-RU" sz="16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72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618684"/>
                  </a:ext>
                </a:extLst>
              </a:tr>
              <a:tr h="511671">
                <a:tc>
                  <a:txBody>
                    <a:bodyPr/>
                    <a:lstStyle/>
                    <a:p>
                      <a:pPr marL="0" marR="0" lvl="0" indent="0" algn="l" defTabSz="1191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ИНВЕНТАРИЗАЦИЯ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•Инвентаризация складских запасов </a:t>
                      </a:r>
                    </a:p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•Поиск и сверка товара </a:t>
                      </a:r>
                    </a:p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•Сбор заказов, транспорт внутри склада 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91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F069F"/>
                        </a:solidFill>
                        <a:effectLst/>
                        <a:uLnTx/>
                        <a:uFillTx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91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2,2</a:t>
                      </a:r>
                      <a:endParaRPr lang="ru-RU" sz="16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72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423401"/>
                  </a:ext>
                </a:extLst>
              </a:tr>
              <a:tr h="511671">
                <a:tc>
                  <a:txBody>
                    <a:bodyPr/>
                    <a:lstStyle/>
                    <a:p>
                      <a:pPr marL="0" marR="0" lvl="0" indent="0" algn="l" defTabSz="1191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ПРОЧИЕ НАПРАВЛЕНИЯ</a:t>
                      </a:r>
                      <a:endParaRPr lang="en-US" sz="1200" b="1" i="0" kern="1200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ea typeface="+mn-ea"/>
                        <a:cs typeface="Arial Narrow" panose="020B0604020202020204" pitchFamily="34" charset="0"/>
                      </a:endParaRPr>
                    </a:p>
                    <a:p>
                      <a:pPr marL="0" marR="0" lvl="0" indent="0" algn="l" defTabSz="1191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kern="120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ru-RU" sz="800" b="0" i="0" kern="1200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(ОБЩЕСТВЕННАЯ БЕЗОПАСНОСТЬ И Т.Д.)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5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•Обеспечение общественной безопасности </a:t>
                      </a:r>
                    </a:p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•Поиск и обнаружение пропавших людей </a:t>
                      </a:r>
                    </a:p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•Патрулирование и наблюдение больших территорий </a:t>
                      </a:r>
                    </a:p>
                  </a:txBody>
                  <a:tcPr marL="72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9109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4020202020204" pitchFamily="34" charset="0"/>
                          <a:ea typeface="+mn-ea"/>
                          <a:cs typeface="Arial Narrow" panose="020B0604020202020204" pitchFamily="34" charset="0"/>
                        </a:rPr>
                        <a:t>Государственные органы надзора и безопасности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F069F"/>
                          </a:solidFill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9,2</a:t>
                      </a:r>
                      <a:endParaRPr lang="ru-RU" sz="1600" b="1" i="0" u="none" strike="noStrike" dirty="0">
                        <a:solidFill>
                          <a:srgbClr val="0F069F"/>
                        </a:solidFill>
                        <a:effectLst/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72000" marR="0" marT="0" marB="0"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069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495757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9D19070B-0181-6EB4-266B-C4D90A21B7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" t="6249" r="132" b="18749"/>
          <a:stretch/>
        </p:blipFill>
        <p:spPr>
          <a:xfrm>
            <a:off x="6600715" y="2575549"/>
            <a:ext cx="2764742" cy="43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8BC7A5-176A-6EF2-36E1-8309B8BBFD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50530" y="3140452"/>
            <a:ext cx="2350607" cy="370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C0832F-764F-050E-C0F1-E45CCB6728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40883" y="3658443"/>
            <a:ext cx="2764741" cy="3623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C19655-1216-8585-7F7C-746207A490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08385" y="4124340"/>
            <a:ext cx="2851199" cy="432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FF708E6-7765-51BC-181D-2E101336BD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640883" y="4681841"/>
            <a:ext cx="2764741" cy="3501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1B9D2A-8889-3F66-F271-6F4C12F5E04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01474" y="5235552"/>
            <a:ext cx="2756839" cy="2851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E7AC1A-6F82-9412-EB46-C361927775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2324" y="2115144"/>
            <a:ext cx="3094118" cy="33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17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BADFE51-278F-F566-D14F-3A0C66C2B973}"/>
              </a:ext>
            </a:extLst>
          </p:cNvPr>
          <p:cNvSpPr txBox="1"/>
          <p:nvPr/>
        </p:nvSpPr>
        <p:spPr>
          <a:xfrm>
            <a:off x="1031875" y="591051"/>
            <a:ext cx="9127295" cy="4462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ЛОГИСТИЧЕСКАЯ МОДЕЛЬ ООО «БАС»</a:t>
            </a:r>
            <a:endParaRPr lang="x-none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FF537E7-74FC-8354-6993-0862B43C4335}"/>
              </a:ext>
            </a:extLst>
          </p:cNvPr>
          <p:cNvSpPr/>
          <p:nvPr/>
        </p:nvSpPr>
        <p:spPr>
          <a:xfrm rot="5400000">
            <a:off x="8248533" y="2253533"/>
            <a:ext cx="3560740" cy="2262444"/>
          </a:xfrm>
          <a:prstGeom prst="roundRect">
            <a:avLst>
              <a:gd name="adj" fmla="val 3718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1B33C86-AA60-2530-D4BD-513792803FC9}"/>
              </a:ext>
            </a:extLst>
          </p:cNvPr>
          <p:cNvSpPr/>
          <p:nvPr/>
        </p:nvSpPr>
        <p:spPr>
          <a:xfrm rot="5400000">
            <a:off x="5626597" y="2253533"/>
            <a:ext cx="3560740" cy="2262444"/>
          </a:xfrm>
          <a:prstGeom prst="roundRect">
            <a:avLst>
              <a:gd name="adj" fmla="val 3718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ABE2D19-6BBB-C381-28A9-7A0BA4B9093C}"/>
              </a:ext>
            </a:extLst>
          </p:cNvPr>
          <p:cNvSpPr/>
          <p:nvPr/>
        </p:nvSpPr>
        <p:spPr>
          <a:xfrm rot="5400000">
            <a:off x="3007383" y="2253533"/>
            <a:ext cx="3560740" cy="2262444"/>
          </a:xfrm>
          <a:prstGeom prst="roundRect">
            <a:avLst>
              <a:gd name="adj" fmla="val 3718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EED2939-2229-B313-F329-4DE7890AE1F5}"/>
              </a:ext>
            </a:extLst>
          </p:cNvPr>
          <p:cNvSpPr/>
          <p:nvPr/>
        </p:nvSpPr>
        <p:spPr>
          <a:xfrm rot="5400000">
            <a:off x="382726" y="2253532"/>
            <a:ext cx="3560742" cy="2262444"/>
          </a:xfrm>
          <a:prstGeom prst="roundRect">
            <a:avLst>
              <a:gd name="adj" fmla="val 3718"/>
            </a:avLst>
          </a:prstGeom>
          <a:solidFill>
            <a:schemeClr val="bg1"/>
          </a:solidFill>
          <a:ln>
            <a:noFill/>
          </a:ln>
          <a:effectLst>
            <a:outerShdw blurRad="284840" dist="149703" dir="2940000" sx="96000" sy="96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5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DD6F1-05E8-DE89-1DFA-01AEBDB6D47B}"/>
              </a:ext>
            </a:extLst>
          </p:cNvPr>
          <p:cNvSpPr txBox="1"/>
          <p:nvPr/>
        </p:nvSpPr>
        <p:spPr>
          <a:xfrm>
            <a:off x="1033650" y="3866070"/>
            <a:ext cx="2262445" cy="1028143"/>
          </a:xfrm>
          <a:prstGeom prst="rect">
            <a:avLst/>
          </a:prstGeom>
          <a:noFill/>
        </p:spPr>
        <p:txBody>
          <a:bodyPr wrap="square" lIns="144000" tIns="0" rIns="108000" bIns="180000" rtlCol="0">
            <a:spAutoFit/>
          </a:bodyPr>
          <a:lstStyle/>
          <a:p>
            <a:r>
              <a:rPr lang="ru-RU" sz="1500" b="1" dirty="0">
                <a:solidFill>
                  <a:srgbClr val="0F069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Надежные</a:t>
            </a:r>
            <a:r>
              <a:rPr lang="en-US" sz="1500" b="1" dirty="0">
                <a:solidFill>
                  <a:srgbClr val="0F06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b="1" dirty="0">
                <a:solidFill>
                  <a:srgbClr val="0F069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БАС</a:t>
            </a:r>
          </a:p>
          <a:p>
            <a:endParaRPr lang="ru-RU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Предоставление, обслуживание и эксплуатация</a:t>
            </a:r>
          </a:p>
          <a:p>
            <a:endParaRPr lang="en-U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EE4268-3EEE-3E74-D21D-45072AEE0B0E}"/>
              </a:ext>
            </a:extLst>
          </p:cNvPr>
          <p:cNvSpPr txBox="1"/>
          <p:nvPr/>
        </p:nvSpPr>
        <p:spPr>
          <a:xfrm>
            <a:off x="6273380" y="3848829"/>
            <a:ext cx="2272779" cy="1258976"/>
          </a:xfrm>
          <a:prstGeom prst="rect">
            <a:avLst/>
          </a:prstGeom>
          <a:noFill/>
        </p:spPr>
        <p:txBody>
          <a:bodyPr wrap="square" lIns="144000" tIns="0" rIns="108000" bIns="180000" rtlCol="0">
            <a:spAutoFit/>
          </a:bodyPr>
          <a:lstStyle/>
          <a:p>
            <a:r>
              <a:rPr lang="ru-RU" sz="1500" b="1" dirty="0">
                <a:solidFill>
                  <a:srgbClr val="0F069F"/>
                </a:solidFill>
                <a:effectLst/>
                <a:latin typeface="Helvetica Neue" panose="02000503000000020004" pitchFamily="2" charset="0"/>
              </a:rPr>
              <a:t>Логистическое</a:t>
            </a:r>
          </a:p>
          <a:p>
            <a:r>
              <a:rPr lang="ru-RU" sz="1500" b="1" dirty="0">
                <a:solidFill>
                  <a:srgbClr val="0F069F"/>
                </a:solidFill>
                <a:latin typeface="Helvetica Neue" panose="02000503000000020004" pitchFamily="2" charset="0"/>
              </a:rPr>
              <a:t>м</a:t>
            </a:r>
            <a:r>
              <a:rPr lang="ru-RU" sz="1500" b="1" dirty="0">
                <a:solidFill>
                  <a:srgbClr val="0F069F"/>
                </a:solidFill>
                <a:effectLst/>
                <a:latin typeface="Helvetica Neue" panose="02000503000000020004" pitchFamily="2" charset="0"/>
              </a:rPr>
              <a:t>оделирование</a:t>
            </a:r>
          </a:p>
          <a:p>
            <a:endParaRPr lang="ru-RU" sz="1000" dirty="0">
              <a:effectLst/>
              <a:latin typeface="Helvetica Neue" panose="02000503000000020004" pitchFamily="2" charset="0"/>
            </a:endParaRPr>
          </a:p>
          <a:p>
            <a:r>
              <a:rPr lang="ru-RU" sz="1000" dirty="0">
                <a:effectLst/>
                <a:latin typeface="Helvetica Neue" panose="02000503000000020004" pitchFamily="2" charset="0"/>
              </a:rPr>
              <a:t>Оптимальный грузопоток БВС, планирование и запуск маршрутов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904596-7386-3045-8779-F2B40534F6CC}"/>
              </a:ext>
            </a:extLst>
          </p:cNvPr>
          <p:cNvSpPr txBox="1"/>
          <p:nvPr/>
        </p:nvSpPr>
        <p:spPr>
          <a:xfrm>
            <a:off x="8905651" y="3848829"/>
            <a:ext cx="2262443" cy="1335920"/>
          </a:xfrm>
          <a:prstGeom prst="rect">
            <a:avLst/>
          </a:prstGeom>
          <a:noFill/>
        </p:spPr>
        <p:txBody>
          <a:bodyPr wrap="square" lIns="144000" tIns="0" rIns="108000" bIns="180000" rtlCol="0">
            <a:spAutoFit/>
          </a:bodyPr>
          <a:lstStyle/>
          <a:p>
            <a:r>
              <a:rPr lang="ru-RU" sz="1500" b="1" dirty="0">
                <a:solidFill>
                  <a:srgbClr val="0F069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Стандартизация</a:t>
            </a:r>
          </a:p>
          <a:p>
            <a:endParaRPr lang="ru-RU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Консалтинг в нормативном</a:t>
            </a:r>
          </a:p>
          <a:p>
            <a:r>
              <a:rPr lang="ru-R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обеспечении бизнес процессов</a:t>
            </a:r>
          </a:p>
          <a:p>
            <a:r>
              <a:rPr lang="ru-R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БВС под условия заказчика,</a:t>
            </a:r>
          </a:p>
          <a:p>
            <a:r>
              <a:rPr lang="ru-R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оформление разрешительной</a:t>
            </a:r>
          </a:p>
          <a:p>
            <a:r>
              <a:rPr lang="ru-R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документации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988652-E63F-D6E9-42E2-D89A83359B9F}"/>
              </a:ext>
            </a:extLst>
          </p:cNvPr>
          <p:cNvSpPr txBox="1"/>
          <p:nvPr/>
        </p:nvSpPr>
        <p:spPr>
          <a:xfrm>
            <a:off x="3641109" y="3848829"/>
            <a:ext cx="2360297" cy="1105088"/>
          </a:xfrm>
          <a:prstGeom prst="rect">
            <a:avLst/>
          </a:prstGeom>
          <a:noFill/>
        </p:spPr>
        <p:txBody>
          <a:bodyPr wrap="square" lIns="144000" tIns="0" rIns="108000" bIns="180000" rtlCol="0">
            <a:spAutoFit/>
          </a:bodyPr>
          <a:lstStyle/>
          <a:p>
            <a:r>
              <a:rPr lang="ru-RU" sz="1500" b="1" dirty="0">
                <a:solidFill>
                  <a:srgbClr val="0F069F"/>
                </a:solidFill>
                <a:effectLst/>
                <a:latin typeface="Helvetica Neue" panose="02000503000000020004" pitchFamily="2" charset="0"/>
              </a:rPr>
              <a:t>Организация и контроль перевозок</a:t>
            </a:r>
          </a:p>
          <a:p>
            <a:endParaRPr lang="ru-RU" sz="1000" dirty="0">
              <a:effectLst/>
              <a:latin typeface="Helvetica Neue" panose="02000503000000020004" pitchFamily="2" charset="0"/>
            </a:endParaRPr>
          </a:p>
          <a:p>
            <a:r>
              <a:rPr lang="ru-RU" sz="1000" dirty="0">
                <a:effectLst/>
                <a:latin typeface="Helvetica Neue" panose="02000503000000020004" pitchFamily="2" charset="0"/>
              </a:rPr>
              <a:t>Диспетчеризация, управление</a:t>
            </a:r>
            <a:br>
              <a:rPr lang="ru-RU" sz="1000" dirty="0">
                <a:effectLst/>
                <a:latin typeface="Helvetica Neue" panose="02000503000000020004" pitchFamily="2" charset="0"/>
              </a:rPr>
            </a:br>
            <a:r>
              <a:rPr lang="ru-RU" sz="1000" dirty="0">
                <a:effectLst/>
                <a:latin typeface="Helvetica Neue" panose="02000503000000020004" pitchFamily="2" charset="0"/>
              </a:rPr>
              <a:t>и контроль грузов, доставки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277484-9BF4-3A57-3033-B61D3D994115}"/>
              </a:ext>
            </a:extLst>
          </p:cNvPr>
          <p:cNvSpPr txBox="1"/>
          <p:nvPr/>
        </p:nvSpPr>
        <p:spPr>
          <a:xfrm>
            <a:off x="1031875" y="5448152"/>
            <a:ext cx="168556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500" b="1" dirty="0">
                <a:solidFill>
                  <a:srgbClr val="0F069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Решение,</a:t>
            </a:r>
          </a:p>
          <a:p>
            <a:r>
              <a:rPr lang="ru-RU" sz="1500" b="1" dirty="0">
                <a:solidFill>
                  <a:srgbClr val="0F069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которое </a:t>
            </a:r>
          </a:p>
          <a:p>
            <a:r>
              <a:rPr lang="ru-RU" sz="1500" b="1" dirty="0">
                <a:solidFill>
                  <a:srgbClr val="0F069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обеспечивает</a:t>
            </a:r>
            <a:r>
              <a:rPr lang="en-US" sz="1500" b="1" dirty="0">
                <a:solidFill>
                  <a:srgbClr val="0F069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500" b="1" dirty="0">
              <a:solidFill>
                <a:srgbClr val="0F069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500" dirty="0">
              <a:solidFill>
                <a:srgbClr val="0F069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6D83F2-ECF3-D0B0-0247-9741697B34F0}"/>
              </a:ext>
            </a:extLst>
          </p:cNvPr>
          <p:cNvSpPr txBox="1"/>
          <p:nvPr/>
        </p:nvSpPr>
        <p:spPr>
          <a:xfrm>
            <a:off x="2601588" y="5431220"/>
            <a:ext cx="637063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rgbClr val="0F069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Безопасные и качественные грузоперевозки даже в сложных</a:t>
            </a:r>
            <a:r>
              <a:rPr lang="en-US" sz="1200" dirty="0">
                <a:solidFill>
                  <a:srgbClr val="0F069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F06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200" dirty="0">
                <a:solidFill>
                  <a:srgbClr val="0F069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лиматических условиях</a:t>
            </a:r>
          </a:p>
          <a:p>
            <a:r>
              <a:rPr lang="ru-RU" sz="1200" dirty="0">
                <a:solidFill>
                  <a:srgbClr val="0F069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Срочные перевозки на удаленные территории с высокой рентабельностью</a:t>
            </a:r>
          </a:p>
          <a:p>
            <a:r>
              <a:rPr lang="ru-RU" sz="1200" dirty="0">
                <a:solidFill>
                  <a:srgbClr val="0F069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Сокращение сроков доставки</a:t>
            </a:r>
          </a:p>
          <a:p>
            <a:r>
              <a:rPr lang="ru-RU" sz="1200" dirty="0">
                <a:solidFill>
                  <a:srgbClr val="0F069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Снижение стоимости перевозок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7A4E00-CD3B-06C6-9BEA-CF733A646F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18" r="2365"/>
          <a:stretch>
            <a:fillRect/>
          </a:stretch>
        </p:blipFill>
        <p:spPr>
          <a:xfrm>
            <a:off x="1032829" y="1604383"/>
            <a:ext cx="2262444" cy="1986343"/>
          </a:xfrm>
          <a:custGeom>
            <a:avLst/>
            <a:gdLst>
              <a:gd name="connsiteX0" fmla="*/ 84118 w 2262444"/>
              <a:gd name="connsiteY0" fmla="*/ 0 h 1986343"/>
              <a:gd name="connsiteX1" fmla="*/ 2178326 w 2262444"/>
              <a:gd name="connsiteY1" fmla="*/ 0 h 1986343"/>
              <a:gd name="connsiteX2" fmla="*/ 2262444 w 2262444"/>
              <a:gd name="connsiteY2" fmla="*/ 84118 h 1986343"/>
              <a:gd name="connsiteX3" fmla="*/ 2262444 w 2262444"/>
              <a:gd name="connsiteY3" fmla="*/ 1986343 h 1986343"/>
              <a:gd name="connsiteX4" fmla="*/ 0 w 2262444"/>
              <a:gd name="connsiteY4" fmla="*/ 1986343 h 1986343"/>
              <a:gd name="connsiteX5" fmla="*/ 0 w 2262444"/>
              <a:gd name="connsiteY5" fmla="*/ 84118 h 1986343"/>
              <a:gd name="connsiteX6" fmla="*/ 84118 w 2262444"/>
              <a:gd name="connsiteY6" fmla="*/ 0 h 198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444" h="1986343">
                <a:moveTo>
                  <a:pt x="84118" y="0"/>
                </a:moveTo>
                <a:lnTo>
                  <a:pt x="2178326" y="0"/>
                </a:lnTo>
                <a:cubicBezTo>
                  <a:pt x="2224783" y="0"/>
                  <a:pt x="2262444" y="37661"/>
                  <a:pt x="2262444" y="84118"/>
                </a:cubicBezTo>
                <a:lnTo>
                  <a:pt x="2262444" y="1986343"/>
                </a:lnTo>
                <a:lnTo>
                  <a:pt x="0" y="1986343"/>
                </a:lnTo>
                <a:lnTo>
                  <a:pt x="0" y="84118"/>
                </a:lnTo>
                <a:cubicBezTo>
                  <a:pt x="0" y="37661"/>
                  <a:pt x="37661" y="0"/>
                  <a:pt x="84118" y="0"/>
                </a:cubicBez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A997BA-C966-6AB9-115B-4DBA0CADAE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0" r="26761" b="-5514"/>
          <a:stretch/>
        </p:blipFill>
        <p:spPr>
          <a:xfrm>
            <a:off x="3657658" y="1604386"/>
            <a:ext cx="2258596" cy="2089171"/>
          </a:xfrm>
          <a:custGeom>
            <a:avLst/>
            <a:gdLst>
              <a:gd name="connsiteX0" fmla="*/ 80270 w 2258596"/>
              <a:gd name="connsiteY0" fmla="*/ 0 h 2089171"/>
              <a:gd name="connsiteX1" fmla="*/ 2174478 w 2258596"/>
              <a:gd name="connsiteY1" fmla="*/ 0 h 2089171"/>
              <a:gd name="connsiteX2" fmla="*/ 2258596 w 2258596"/>
              <a:gd name="connsiteY2" fmla="*/ 84118 h 2089171"/>
              <a:gd name="connsiteX3" fmla="*/ 2258596 w 2258596"/>
              <a:gd name="connsiteY3" fmla="*/ 2089171 h 2089171"/>
              <a:gd name="connsiteX4" fmla="*/ 0 w 2258596"/>
              <a:gd name="connsiteY4" fmla="*/ 2089171 h 2089171"/>
              <a:gd name="connsiteX5" fmla="*/ 0 w 2258596"/>
              <a:gd name="connsiteY5" fmla="*/ 65058 h 2089171"/>
              <a:gd name="connsiteX6" fmla="*/ 2763 w 2258596"/>
              <a:gd name="connsiteY6" fmla="*/ 51376 h 2089171"/>
              <a:gd name="connsiteX7" fmla="*/ 80270 w 2258596"/>
              <a:gd name="connsiteY7" fmla="*/ 0 h 2089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8596" h="2089171">
                <a:moveTo>
                  <a:pt x="80270" y="0"/>
                </a:moveTo>
                <a:lnTo>
                  <a:pt x="2174478" y="0"/>
                </a:lnTo>
                <a:cubicBezTo>
                  <a:pt x="2220935" y="0"/>
                  <a:pt x="2258596" y="37661"/>
                  <a:pt x="2258596" y="84118"/>
                </a:cubicBezTo>
                <a:lnTo>
                  <a:pt x="2258596" y="2089171"/>
                </a:lnTo>
                <a:lnTo>
                  <a:pt x="0" y="2089171"/>
                </a:lnTo>
                <a:lnTo>
                  <a:pt x="0" y="65058"/>
                </a:lnTo>
                <a:lnTo>
                  <a:pt x="2763" y="51376"/>
                </a:lnTo>
                <a:cubicBezTo>
                  <a:pt x="15532" y="21184"/>
                  <a:pt x="45427" y="0"/>
                  <a:pt x="80270" y="0"/>
                </a:cubicBez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FD3FA8-A314-F2B9-EF3D-814EDE62D0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32" r="7732"/>
          <a:stretch/>
        </p:blipFill>
        <p:spPr>
          <a:xfrm>
            <a:off x="6288317" y="1604386"/>
            <a:ext cx="2258596" cy="2089171"/>
          </a:xfrm>
          <a:custGeom>
            <a:avLst/>
            <a:gdLst>
              <a:gd name="connsiteX0" fmla="*/ 80270 w 2258596"/>
              <a:gd name="connsiteY0" fmla="*/ 0 h 2089171"/>
              <a:gd name="connsiteX1" fmla="*/ 2174478 w 2258596"/>
              <a:gd name="connsiteY1" fmla="*/ 0 h 2089171"/>
              <a:gd name="connsiteX2" fmla="*/ 2258596 w 2258596"/>
              <a:gd name="connsiteY2" fmla="*/ 84118 h 2089171"/>
              <a:gd name="connsiteX3" fmla="*/ 2258596 w 2258596"/>
              <a:gd name="connsiteY3" fmla="*/ 2089171 h 2089171"/>
              <a:gd name="connsiteX4" fmla="*/ 0 w 2258596"/>
              <a:gd name="connsiteY4" fmla="*/ 2089171 h 2089171"/>
              <a:gd name="connsiteX5" fmla="*/ 0 w 2258596"/>
              <a:gd name="connsiteY5" fmla="*/ 65058 h 2089171"/>
              <a:gd name="connsiteX6" fmla="*/ 2763 w 2258596"/>
              <a:gd name="connsiteY6" fmla="*/ 51376 h 2089171"/>
              <a:gd name="connsiteX7" fmla="*/ 80270 w 2258596"/>
              <a:gd name="connsiteY7" fmla="*/ 0 h 2089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8596" h="2089171">
                <a:moveTo>
                  <a:pt x="80270" y="0"/>
                </a:moveTo>
                <a:lnTo>
                  <a:pt x="2174478" y="0"/>
                </a:lnTo>
                <a:cubicBezTo>
                  <a:pt x="2220935" y="0"/>
                  <a:pt x="2258596" y="37661"/>
                  <a:pt x="2258596" y="84118"/>
                </a:cubicBezTo>
                <a:lnTo>
                  <a:pt x="2258596" y="2089171"/>
                </a:lnTo>
                <a:lnTo>
                  <a:pt x="0" y="2089171"/>
                </a:lnTo>
                <a:lnTo>
                  <a:pt x="0" y="65058"/>
                </a:lnTo>
                <a:lnTo>
                  <a:pt x="2763" y="51376"/>
                </a:lnTo>
                <a:cubicBezTo>
                  <a:pt x="15532" y="21184"/>
                  <a:pt x="45427" y="0"/>
                  <a:pt x="80270" y="0"/>
                </a:cubicBez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68C6E1-0514-5E02-F5B2-0E2098BAAB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074" r="14074"/>
          <a:stretch/>
        </p:blipFill>
        <p:spPr>
          <a:xfrm>
            <a:off x="8904908" y="1604386"/>
            <a:ext cx="2258596" cy="2089171"/>
          </a:xfrm>
          <a:custGeom>
            <a:avLst/>
            <a:gdLst>
              <a:gd name="connsiteX0" fmla="*/ 80270 w 2258596"/>
              <a:gd name="connsiteY0" fmla="*/ 0 h 2089171"/>
              <a:gd name="connsiteX1" fmla="*/ 2174478 w 2258596"/>
              <a:gd name="connsiteY1" fmla="*/ 0 h 2089171"/>
              <a:gd name="connsiteX2" fmla="*/ 2258596 w 2258596"/>
              <a:gd name="connsiteY2" fmla="*/ 84118 h 2089171"/>
              <a:gd name="connsiteX3" fmla="*/ 2258596 w 2258596"/>
              <a:gd name="connsiteY3" fmla="*/ 2089171 h 2089171"/>
              <a:gd name="connsiteX4" fmla="*/ 0 w 2258596"/>
              <a:gd name="connsiteY4" fmla="*/ 2089171 h 2089171"/>
              <a:gd name="connsiteX5" fmla="*/ 0 w 2258596"/>
              <a:gd name="connsiteY5" fmla="*/ 65058 h 2089171"/>
              <a:gd name="connsiteX6" fmla="*/ 2763 w 2258596"/>
              <a:gd name="connsiteY6" fmla="*/ 51376 h 2089171"/>
              <a:gd name="connsiteX7" fmla="*/ 80270 w 2258596"/>
              <a:gd name="connsiteY7" fmla="*/ 0 h 2089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8596" h="2089171">
                <a:moveTo>
                  <a:pt x="80270" y="0"/>
                </a:moveTo>
                <a:lnTo>
                  <a:pt x="2174478" y="0"/>
                </a:lnTo>
                <a:cubicBezTo>
                  <a:pt x="2220935" y="0"/>
                  <a:pt x="2258596" y="37661"/>
                  <a:pt x="2258596" y="84118"/>
                </a:cubicBezTo>
                <a:lnTo>
                  <a:pt x="2258596" y="2089171"/>
                </a:lnTo>
                <a:lnTo>
                  <a:pt x="0" y="2089171"/>
                </a:lnTo>
                <a:lnTo>
                  <a:pt x="0" y="65058"/>
                </a:lnTo>
                <a:lnTo>
                  <a:pt x="2763" y="51376"/>
                </a:lnTo>
                <a:cubicBezTo>
                  <a:pt x="15532" y="21184"/>
                  <a:pt x="45427" y="0"/>
                  <a:pt x="8027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70831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BADFE51-278F-F566-D14F-3A0C66C2B973}"/>
              </a:ext>
            </a:extLst>
          </p:cNvPr>
          <p:cNvSpPr txBox="1"/>
          <p:nvPr/>
        </p:nvSpPr>
        <p:spPr>
          <a:xfrm>
            <a:off x="1031875" y="585371"/>
            <a:ext cx="7873618" cy="4462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ПЕРСПЕКТИВНАЯ МАРШРУТНАЯ СЕТЬ</a:t>
            </a:r>
            <a:endParaRPr lang="x-none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C1E4A9-479A-64FA-5587-4AB5928CF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44" t="1771" r="7279" b="11370"/>
          <a:stretch/>
        </p:blipFill>
        <p:spPr>
          <a:xfrm>
            <a:off x="1029790" y="2220686"/>
            <a:ext cx="4788000" cy="3908653"/>
          </a:xfrm>
          <a:custGeom>
            <a:avLst/>
            <a:gdLst>
              <a:gd name="connsiteX0" fmla="*/ 224920 w 4786797"/>
              <a:gd name="connsiteY0" fmla="*/ 0 h 3625981"/>
              <a:gd name="connsiteX1" fmla="*/ 4561877 w 4786797"/>
              <a:gd name="connsiteY1" fmla="*/ 0 h 3625981"/>
              <a:gd name="connsiteX2" fmla="*/ 4786797 w 4786797"/>
              <a:gd name="connsiteY2" fmla="*/ 224920 h 3625981"/>
              <a:gd name="connsiteX3" fmla="*/ 4786797 w 4786797"/>
              <a:gd name="connsiteY3" fmla="*/ 3401061 h 3625981"/>
              <a:gd name="connsiteX4" fmla="*/ 4561877 w 4786797"/>
              <a:gd name="connsiteY4" fmla="*/ 3625981 h 3625981"/>
              <a:gd name="connsiteX5" fmla="*/ 224920 w 4786797"/>
              <a:gd name="connsiteY5" fmla="*/ 3625981 h 3625981"/>
              <a:gd name="connsiteX6" fmla="*/ 0 w 4786797"/>
              <a:gd name="connsiteY6" fmla="*/ 3401061 h 3625981"/>
              <a:gd name="connsiteX7" fmla="*/ 0 w 4786797"/>
              <a:gd name="connsiteY7" fmla="*/ 224920 h 3625981"/>
              <a:gd name="connsiteX8" fmla="*/ 224920 w 4786797"/>
              <a:gd name="connsiteY8" fmla="*/ 0 h 3625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86797" h="3625981">
                <a:moveTo>
                  <a:pt x="224920" y="0"/>
                </a:moveTo>
                <a:lnTo>
                  <a:pt x="4561877" y="0"/>
                </a:lnTo>
                <a:cubicBezTo>
                  <a:pt x="4686097" y="0"/>
                  <a:pt x="4786797" y="100700"/>
                  <a:pt x="4786797" y="224920"/>
                </a:cubicBezTo>
                <a:lnTo>
                  <a:pt x="4786797" y="3401061"/>
                </a:lnTo>
                <a:cubicBezTo>
                  <a:pt x="4786797" y="3525281"/>
                  <a:pt x="4686097" y="3625981"/>
                  <a:pt x="4561877" y="3625981"/>
                </a:cubicBezTo>
                <a:lnTo>
                  <a:pt x="224920" y="3625981"/>
                </a:lnTo>
                <a:cubicBezTo>
                  <a:pt x="100700" y="3625981"/>
                  <a:pt x="0" y="3525281"/>
                  <a:pt x="0" y="3401061"/>
                </a:cubicBezTo>
                <a:lnTo>
                  <a:pt x="0" y="224920"/>
                </a:lnTo>
                <a:cubicBezTo>
                  <a:pt x="0" y="100700"/>
                  <a:pt x="100700" y="0"/>
                  <a:pt x="224920" y="0"/>
                </a:cubicBezTo>
                <a:close/>
              </a:path>
            </a:pathLst>
          </a:custGeom>
          <a:effectLst>
            <a:outerShdw blurRad="279400" dist="139700" dir="2940000" sx="96000" sy="96000" algn="ctr" rotWithShape="0">
              <a:srgbClr val="000000">
                <a:alpha val="20000"/>
              </a:srgb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53FEB7E-9CE2-49DF-93BB-76E6A0EC39E4}"/>
              </a:ext>
            </a:extLst>
          </p:cNvPr>
          <p:cNvSpPr txBox="1"/>
          <p:nvPr/>
        </p:nvSpPr>
        <p:spPr>
          <a:xfrm>
            <a:off x="1021844" y="1664833"/>
            <a:ext cx="19407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>
                <a:solidFill>
                  <a:srgbClr val="0F069F"/>
                </a:solidFill>
              </a:rPr>
              <a:t>ХМАО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A3265F-9835-4448-AE15-00401E67ECDC}"/>
              </a:ext>
            </a:extLst>
          </p:cNvPr>
          <p:cNvSpPr txBox="1"/>
          <p:nvPr/>
        </p:nvSpPr>
        <p:spPr>
          <a:xfrm>
            <a:off x="6382099" y="1664833"/>
            <a:ext cx="19407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>
                <a:solidFill>
                  <a:srgbClr val="0F069F"/>
                </a:solidFill>
              </a:rPr>
              <a:t>ЧУКОТКА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7DFBEA-CC0A-34B2-38CC-14046DD697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1" t="1690" r="3831" b="15430"/>
          <a:stretch/>
        </p:blipFill>
        <p:spPr>
          <a:xfrm>
            <a:off x="6382099" y="2220686"/>
            <a:ext cx="4786797" cy="3908653"/>
          </a:xfrm>
          <a:custGeom>
            <a:avLst/>
            <a:gdLst>
              <a:gd name="connsiteX0" fmla="*/ 224920 w 4786797"/>
              <a:gd name="connsiteY0" fmla="*/ 0 h 3625981"/>
              <a:gd name="connsiteX1" fmla="*/ 4561877 w 4786797"/>
              <a:gd name="connsiteY1" fmla="*/ 0 h 3625981"/>
              <a:gd name="connsiteX2" fmla="*/ 4786797 w 4786797"/>
              <a:gd name="connsiteY2" fmla="*/ 224920 h 3625981"/>
              <a:gd name="connsiteX3" fmla="*/ 4786797 w 4786797"/>
              <a:gd name="connsiteY3" fmla="*/ 3401061 h 3625981"/>
              <a:gd name="connsiteX4" fmla="*/ 4561877 w 4786797"/>
              <a:gd name="connsiteY4" fmla="*/ 3625981 h 3625981"/>
              <a:gd name="connsiteX5" fmla="*/ 224920 w 4786797"/>
              <a:gd name="connsiteY5" fmla="*/ 3625981 h 3625981"/>
              <a:gd name="connsiteX6" fmla="*/ 0 w 4786797"/>
              <a:gd name="connsiteY6" fmla="*/ 3401061 h 3625981"/>
              <a:gd name="connsiteX7" fmla="*/ 0 w 4786797"/>
              <a:gd name="connsiteY7" fmla="*/ 224920 h 3625981"/>
              <a:gd name="connsiteX8" fmla="*/ 224920 w 4786797"/>
              <a:gd name="connsiteY8" fmla="*/ 0 h 3625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86797" h="3625981">
                <a:moveTo>
                  <a:pt x="224920" y="0"/>
                </a:moveTo>
                <a:lnTo>
                  <a:pt x="4561877" y="0"/>
                </a:lnTo>
                <a:cubicBezTo>
                  <a:pt x="4686097" y="0"/>
                  <a:pt x="4786797" y="100700"/>
                  <a:pt x="4786797" y="224920"/>
                </a:cubicBezTo>
                <a:lnTo>
                  <a:pt x="4786797" y="3401061"/>
                </a:lnTo>
                <a:cubicBezTo>
                  <a:pt x="4786797" y="3525281"/>
                  <a:pt x="4686097" y="3625981"/>
                  <a:pt x="4561877" y="3625981"/>
                </a:cubicBezTo>
                <a:lnTo>
                  <a:pt x="224920" y="3625981"/>
                </a:lnTo>
                <a:cubicBezTo>
                  <a:pt x="100700" y="3625981"/>
                  <a:pt x="0" y="3525281"/>
                  <a:pt x="0" y="3401061"/>
                </a:cubicBezTo>
                <a:lnTo>
                  <a:pt x="0" y="224920"/>
                </a:lnTo>
                <a:cubicBezTo>
                  <a:pt x="0" y="100700"/>
                  <a:pt x="100700" y="0"/>
                  <a:pt x="224920" y="0"/>
                </a:cubicBezTo>
                <a:close/>
              </a:path>
            </a:pathLst>
          </a:custGeom>
          <a:effectLst>
            <a:outerShdw blurRad="279400" dist="139700" dir="2940000" sx="96000" sy="96000" algn="ctr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600470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10044</TotalTime>
  <Words>1286</Words>
  <Application>Microsoft Office PowerPoint</Application>
  <PresentationFormat>Широкоэкранный</PresentationFormat>
  <Paragraphs>362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16</vt:i4>
      </vt:variant>
    </vt:vector>
  </HeadingPairs>
  <TitlesOfParts>
    <vt:vector size="38" baseType="lpstr">
      <vt:lpstr>Arial</vt:lpstr>
      <vt:lpstr>Arial Narrow</vt:lpstr>
      <vt:lpstr>Calibri</vt:lpstr>
      <vt:lpstr>Helvetica Neue</vt:lpstr>
      <vt:lpstr>Open Sans</vt:lpstr>
      <vt:lpstr>Open Sans Condensed Condensed</vt:lpstr>
      <vt:lpstr>Open Sans Condensed Condensed S</vt:lpstr>
      <vt:lpstr>Open Sans SemiBold</vt:lpstr>
      <vt:lpstr>Tahoma</vt:lpstr>
      <vt:lpstr>1_Office Theme</vt:lpstr>
      <vt:lpstr>7_Office Theme</vt:lpstr>
      <vt:lpstr>11_Office Theme</vt:lpstr>
      <vt:lpstr>5_Office Theme</vt:lpstr>
      <vt:lpstr>10_Office Theme</vt:lpstr>
      <vt:lpstr>8_Office Theme</vt:lpstr>
      <vt:lpstr>6_Office Theme</vt:lpstr>
      <vt:lpstr>4_Office Theme</vt:lpstr>
      <vt:lpstr>9_Office Theme</vt:lpstr>
      <vt:lpstr>13_Office Theme</vt:lpstr>
      <vt:lpstr>2_Office Theme</vt:lpstr>
      <vt:lpstr>12_Office Theme</vt:lpstr>
      <vt:lpstr>3_Office Theme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Microsoft Office User</dc:creator>
  <cp:lastModifiedBy>Насонова А. М.</cp:lastModifiedBy>
  <cp:revision>63</cp:revision>
  <cp:lastPrinted>2024-02-13T11:44:58Z</cp:lastPrinted>
  <dcterms:created xsi:type="dcterms:W3CDTF">2023-11-17T20:31:54Z</dcterms:created>
  <dcterms:modified xsi:type="dcterms:W3CDTF">2024-02-15T11:31:41Z</dcterms:modified>
</cp:coreProperties>
</file>